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6" r:id="rId3"/>
    <p:sldId id="273" r:id="rId4"/>
    <p:sldId id="274" r:id="rId5"/>
    <p:sldId id="278" r:id="rId6"/>
    <p:sldId id="277" r:id="rId7"/>
    <p:sldId id="276" r:id="rId8"/>
    <p:sldId id="275" r:id="rId9"/>
    <p:sldId id="281" r:id="rId10"/>
    <p:sldId id="280" r:id="rId11"/>
    <p:sldId id="279" r:id="rId12"/>
    <p:sldId id="283" r:id="rId13"/>
    <p:sldId id="284" r:id="rId14"/>
    <p:sldId id="286" r:id="rId15"/>
    <p:sldId id="285" r:id="rId16"/>
    <p:sldId id="270" r:id="rId17"/>
    <p:sldId id="271" r:id="rId18"/>
    <p:sldId id="257" r:id="rId19"/>
    <p:sldId id="287" r:id="rId20"/>
    <p:sldId id="288" r:id="rId21"/>
    <p:sldId id="289" r:id="rId22"/>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0" autoAdjust="0"/>
    <p:restoredTop sz="92482" autoAdjust="0"/>
  </p:normalViewPr>
  <p:slideViewPr>
    <p:cSldViewPr>
      <p:cViewPr>
        <p:scale>
          <a:sx n="80" d="100"/>
          <a:sy n="80" d="100"/>
        </p:scale>
        <p:origin x="-8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63756-A17C-4AC4-8AA5-21CE70CCDDCC}"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lv-LV"/>
        </a:p>
      </dgm:t>
    </dgm:pt>
    <dgm:pt modelId="{D3B54177-C1AE-4416-B7A0-78403DCC124E}">
      <dgm:prSet phldrT="[Text]" custT="1"/>
      <dgm:spPr/>
      <dgm:t>
        <a:bodyPr/>
        <a:lstStyle/>
        <a:p>
          <a:r>
            <a:rPr lang="lv-LV" sz="1200" dirty="0" smtClean="0"/>
            <a:t>Zinošs</a:t>
          </a:r>
        </a:p>
        <a:p>
          <a:r>
            <a:rPr lang="lv-LV" sz="1200" dirty="0" smtClean="0"/>
            <a:t>lietotājs</a:t>
          </a:r>
          <a:endParaRPr lang="lv-LV" sz="1200" dirty="0"/>
        </a:p>
      </dgm:t>
    </dgm:pt>
    <dgm:pt modelId="{6413770F-9041-4009-8E01-B8D500B8782D}" type="parTrans" cxnId="{ED19B008-A792-4238-9A49-00D1CC20D60F}">
      <dgm:prSet/>
      <dgm:spPr/>
      <dgm:t>
        <a:bodyPr/>
        <a:lstStyle/>
        <a:p>
          <a:endParaRPr lang="lv-LV"/>
        </a:p>
      </dgm:t>
    </dgm:pt>
    <dgm:pt modelId="{2A19AD1E-481A-406A-91FA-12A2DA8F58BC}" type="sibTrans" cxnId="{ED19B008-A792-4238-9A49-00D1CC20D60F}">
      <dgm:prSet/>
      <dgm:spPr/>
      <dgm:t>
        <a:bodyPr/>
        <a:lstStyle/>
        <a:p>
          <a:endParaRPr lang="lv-LV"/>
        </a:p>
      </dgm:t>
    </dgm:pt>
    <dgm:pt modelId="{EE9D1A96-B5A5-4926-A136-C9CD13FD0DBC}">
      <dgm:prSet phldrT="[Text]" custT="1"/>
      <dgm:spPr/>
      <dgm:t>
        <a:bodyPr/>
        <a:lstStyle/>
        <a:p>
          <a:r>
            <a:rPr lang="lv-LV" sz="1100" dirty="0" smtClean="0"/>
            <a:t>Pilnvērtīgs saturs</a:t>
          </a:r>
          <a:endParaRPr lang="lv-LV" sz="1100" dirty="0"/>
        </a:p>
      </dgm:t>
    </dgm:pt>
    <dgm:pt modelId="{4BD68567-0909-4384-B7D5-1B7036F13BE0}" type="parTrans" cxnId="{6E23AD6F-9AA2-4225-8682-C671FD7890F9}">
      <dgm:prSet/>
      <dgm:spPr/>
      <dgm:t>
        <a:bodyPr/>
        <a:lstStyle/>
        <a:p>
          <a:endParaRPr lang="lv-LV"/>
        </a:p>
      </dgm:t>
    </dgm:pt>
    <dgm:pt modelId="{E1647025-A5B7-4980-AA70-B98ACD984255}" type="sibTrans" cxnId="{6E23AD6F-9AA2-4225-8682-C671FD7890F9}">
      <dgm:prSet/>
      <dgm:spPr/>
      <dgm:t>
        <a:bodyPr/>
        <a:lstStyle/>
        <a:p>
          <a:endParaRPr lang="lv-LV"/>
        </a:p>
      </dgm:t>
    </dgm:pt>
    <dgm:pt modelId="{EB522075-9A11-4B8C-B52E-AD1A4B929EA2}">
      <dgm:prSet phldrT="[Text]"/>
      <dgm:spPr/>
      <dgm:t>
        <a:bodyPr/>
        <a:lstStyle/>
        <a:p>
          <a:r>
            <a:rPr lang="lv-LV" b="1" dirty="0" smtClean="0"/>
            <a:t>E-pārvalde</a:t>
          </a:r>
          <a:endParaRPr lang="lv-LV" b="1" dirty="0"/>
        </a:p>
      </dgm:t>
    </dgm:pt>
    <dgm:pt modelId="{96DA6A46-0283-4739-A4DC-8B35739A9C9F}" type="parTrans" cxnId="{830FA6A1-6AEB-4EBB-9EEE-4A27242993CE}">
      <dgm:prSet/>
      <dgm:spPr/>
      <dgm:t>
        <a:bodyPr/>
        <a:lstStyle/>
        <a:p>
          <a:endParaRPr lang="lv-LV"/>
        </a:p>
      </dgm:t>
    </dgm:pt>
    <dgm:pt modelId="{141F9208-1D67-4E52-B3FB-3145DD3CDD63}" type="sibTrans" cxnId="{830FA6A1-6AEB-4EBB-9EEE-4A27242993CE}">
      <dgm:prSet/>
      <dgm:spPr/>
      <dgm:t>
        <a:bodyPr/>
        <a:lstStyle/>
        <a:p>
          <a:endParaRPr lang="lv-LV"/>
        </a:p>
      </dgm:t>
    </dgm:pt>
    <dgm:pt modelId="{70D22548-8B13-4169-8882-479F0F02A4DD}">
      <dgm:prSet phldrT="[Text]" custT="1"/>
      <dgm:spPr/>
      <dgm:t>
        <a:bodyPr/>
        <a:lstStyle/>
        <a:p>
          <a:r>
            <a:rPr lang="lv-LV" sz="1300" b="1" dirty="0" smtClean="0">
              <a:solidFill>
                <a:srgbClr val="000000"/>
              </a:solidFill>
            </a:rPr>
            <a:t>Infrastruktūra</a:t>
          </a:r>
          <a:endParaRPr lang="lv-LV" sz="1300" b="1" dirty="0">
            <a:solidFill>
              <a:srgbClr val="000000"/>
            </a:solidFill>
          </a:endParaRPr>
        </a:p>
      </dgm:t>
    </dgm:pt>
    <dgm:pt modelId="{68E8F11B-A088-4182-A2BB-C3ED645BEDE7}" type="sibTrans" cxnId="{90BDCBD2-F202-405F-BEA3-2B4962FC5CA7}">
      <dgm:prSet/>
      <dgm:spPr/>
      <dgm:t>
        <a:bodyPr/>
        <a:lstStyle/>
        <a:p>
          <a:endParaRPr lang="lv-LV"/>
        </a:p>
      </dgm:t>
    </dgm:pt>
    <dgm:pt modelId="{B3022062-EC7F-4603-AD08-76EDDA17021A}" type="parTrans" cxnId="{90BDCBD2-F202-405F-BEA3-2B4962FC5CA7}">
      <dgm:prSet/>
      <dgm:spPr/>
      <dgm:t>
        <a:bodyPr/>
        <a:lstStyle/>
        <a:p>
          <a:endParaRPr lang="lv-LV"/>
        </a:p>
      </dgm:t>
    </dgm:pt>
    <dgm:pt modelId="{8510517B-3027-434A-BE8D-DC707EDD2DDE}" type="pres">
      <dgm:prSet presAssocID="{D9863756-A17C-4AC4-8AA5-21CE70CCDDCC}" presName="Name0" presStyleCnt="0">
        <dgm:presLayoutVars>
          <dgm:chMax val="4"/>
          <dgm:resizeHandles val="exact"/>
        </dgm:presLayoutVars>
      </dgm:prSet>
      <dgm:spPr/>
      <dgm:t>
        <a:bodyPr/>
        <a:lstStyle/>
        <a:p>
          <a:endParaRPr lang="lv-LV"/>
        </a:p>
      </dgm:t>
    </dgm:pt>
    <dgm:pt modelId="{8303A143-EF76-45B0-9B71-35F6F3C9CC6F}" type="pres">
      <dgm:prSet presAssocID="{D9863756-A17C-4AC4-8AA5-21CE70CCDDCC}" presName="ellipse" presStyleLbl="trBgShp" presStyleIdx="0" presStyleCnt="1"/>
      <dgm:spPr/>
    </dgm:pt>
    <dgm:pt modelId="{CBA487DA-D609-4FA8-A2E3-3CA0D96D1041}" type="pres">
      <dgm:prSet presAssocID="{D9863756-A17C-4AC4-8AA5-21CE70CCDDCC}" presName="arrow1" presStyleLbl="fgShp" presStyleIdx="0" presStyleCnt="1" custLinFactY="13447" custLinFactNeighborY="100000"/>
      <dgm:spPr/>
    </dgm:pt>
    <dgm:pt modelId="{4DC7643F-AE3F-4A52-8774-0C5AA7D13828}" type="pres">
      <dgm:prSet presAssocID="{D9863756-A17C-4AC4-8AA5-21CE70CCDDCC}" presName="rectangle" presStyleLbl="revTx" presStyleIdx="0" presStyleCnt="1" custLinFactNeighborY="69433">
        <dgm:presLayoutVars>
          <dgm:bulletEnabled val="1"/>
        </dgm:presLayoutVars>
      </dgm:prSet>
      <dgm:spPr/>
      <dgm:t>
        <a:bodyPr/>
        <a:lstStyle/>
        <a:p>
          <a:endParaRPr lang="lv-LV"/>
        </a:p>
      </dgm:t>
    </dgm:pt>
    <dgm:pt modelId="{56B20622-6324-4630-AACB-467025AF1790}" type="pres">
      <dgm:prSet presAssocID="{EE9D1A96-B5A5-4926-A136-C9CD13FD0DBC}" presName="item1" presStyleLbl="node1" presStyleIdx="0" presStyleCnt="3" custScaleX="131052" custScaleY="128095">
        <dgm:presLayoutVars>
          <dgm:bulletEnabled val="1"/>
        </dgm:presLayoutVars>
      </dgm:prSet>
      <dgm:spPr/>
      <dgm:t>
        <a:bodyPr/>
        <a:lstStyle/>
        <a:p>
          <a:endParaRPr lang="lv-LV"/>
        </a:p>
      </dgm:t>
    </dgm:pt>
    <dgm:pt modelId="{7BC004FD-D616-4327-A782-43530B768B7E}" type="pres">
      <dgm:prSet presAssocID="{70D22548-8B13-4169-8882-479F0F02A4DD}" presName="item2" presStyleLbl="node1" presStyleIdx="1" presStyleCnt="3" custScaleX="126243" custScaleY="119821">
        <dgm:presLayoutVars>
          <dgm:bulletEnabled val="1"/>
        </dgm:presLayoutVars>
      </dgm:prSet>
      <dgm:spPr/>
      <dgm:t>
        <a:bodyPr/>
        <a:lstStyle/>
        <a:p>
          <a:endParaRPr lang="lv-LV"/>
        </a:p>
      </dgm:t>
    </dgm:pt>
    <dgm:pt modelId="{BCFDA863-6913-42B8-A0D9-2DFD8B92921E}" type="pres">
      <dgm:prSet presAssocID="{EB522075-9A11-4B8C-B52E-AD1A4B929EA2}" presName="item3" presStyleLbl="node1" presStyleIdx="2" presStyleCnt="3" custScaleX="133854" custScaleY="125439" custLinFactNeighborY="-3099">
        <dgm:presLayoutVars>
          <dgm:bulletEnabled val="1"/>
        </dgm:presLayoutVars>
      </dgm:prSet>
      <dgm:spPr/>
      <dgm:t>
        <a:bodyPr/>
        <a:lstStyle/>
        <a:p>
          <a:endParaRPr lang="lv-LV"/>
        </a:p>
      </dgm:t>
    </dgm:pt>
    <dgm:pt modelId="{7869D699-B476-4459-8A3F-930EBA5223FD}" type="pres">
      <dgm:prSet presAssocID="{D9863756-A17C-4AC4-8AA5-21CE70CCDDCC}" presName="funnel" presStyleLbl="trAlignAcc1" presStyleIdx="0" presStyleCnt="1" custScaleX="117881" custScaleY="137796" custLinFactNeighborX="456" custLinFactNeighborY="-9430"/>
      <dgm:spPr/>
    </dgm:pt>
  </dgm:ptLst>
  <dgm:cxnLst>
    <dgm:cxn modelId="{6E23AD6F-9AA2-4225-8682-C671FD7890F9}" srcId="{D9863756-A17C-4AC4-8AA5-21CE70CCDDCC}" destId="{EE9D1A96-B5A5-4926-A136-C9CD13FD0DBC}" srcOrd="1" destOrd="0" parTransId="{4BD68567-0909-4384-B7D5-1B7036F13BE0}" sibTransId="{E1647025-A5B7-4980-AA70-B98ACD984255}"/>
    <dgm:cxn modelId="{31D3721E-3C37-424C-B71F-44125A29A6E9}" type="presOf" srcId="{EE9D1A96-B5A5-4926-A136-C9CD13FD0DBC}" destId="{7BC004FD-D616-4327-A782-43530B768B7E}" srcOrd="0" destOrd="0" presId="urn:microsoft.com/office/officeart/2005/8/layout/funnel1"/>
    <dgm:cxn modelId="{830FA6A1-6AEB-4EBB-9EEE-4A27242993CE}" srcId="{D9863756-A17C-4AC4-8AA5-21CE70CCDDCC}" destId="{EB522075-9A11-4B8C-B52E-AD1A4B929EA2}" srcOrd="3" destOrd="0" parTransId="{96DA6A46-0283-4739-A4DC-8B35739A9C9F}" sibTransId="{141F9208-1D67-4E52-B3FB-3145DD3CDD63}"/>
    <dgm:cxn modelId="{A2139039-4953-4BFF-B732-6C52A40141AA}" type="presOf" srcId="{D9863756-A17C-4AC4-8AA5-21CE70CCDDCC}" destId="{8510517B-3027-434A-BE8D-DC707EDD2DDE}" srcOrd="0" destOrd="0" presId="urn:microsoft.com/office/officeart/2005/8/layout/funnel1"/>
    <dgm:cxn modelId="{7A06C2A3-9285-4F60-A352-131EBCD70E73}" type="presOf" srcId="{70D22548-8B13-4169-8882-479F0F02A4DD}" destId="{56B20622-6324-4630-AACB-467025AF1790}" srcOrd="0" destOrd="0" presId="urn:microsoft.com/office/officeart/2005/8/layout/funnel1"/>
    <dgm:cxn modelId="{90BDCBD2-F202-405F-BEA3-2B4962FC5CA7}" srcId="{D9863756-A17C-4AC4-8AA5-21CE70CCDDCC}" destId="{70D22548-8B13-4169-8882-479F0F02A4DD}" srcOrd="2" destOrd="0" parTransId="{B3022062-EC7F-4603-AD08-76EDDA17021A}" sibTransId="{68E8F11B-A088-4182-A2BB-C3ED645BEDE7}"/>
    <dgm:cxn modelId="{5E6497A4-7D89-4173-AE2C-CAD43787FC6D}" type="presOf" srcId="{D3B54177-C1AE-4416-B7A0-78403DCC124E}" destId="{BCFDA863-6913-42B8-A0D9-2DFD8B92921E}" srcOrd="0" destOrd="0" presId="urn:microsoft.com/office/officeart/2005/8/layout/funnel1"/>
    <dgm:cxn modelId="{04B07B48-8C7A-42FC-A47E-35C83399482B}" type="presOf" srcId="{EB522075-9A11-4B8C-B52E-AD1A4B929EA2}" destId="{4DC7643F-AE3F-4A52-8774-0C5AA7D13828}" srcOrd="0" destOrd="0" presId="urn:microsoft.com/office/officeart/2005/8/layout/funnel1"/>
    <dgm:cxn modelId="{ED19B008-A792-4238-9A49-00D1CC20D60F}" srcId="{D9863756-A17C-4AC4-8AA5-21CE70CCDDCC}" destId="{D3B54177-C1AE-4416-B7A0-78403DCC124E}" srcOrd="0" destOrd="0" parTransId="{6413770F-9041-4009-8E01-B8D500B8782D}" sibTransId="{2A19AD1E-481A-406A-91FA-12A2DA8F58BC}"/>
    <dgm:cxn modelId="{8C80CFA3-E944-4DFA-9F48-28A327989A92}" type="presParOf" srcId="{8510517B-3027-434A-BE8D-DC707EDD2DDE}" destId="{8303A143-EF76-45B0-9B71-35F6F3C9CC6F}" srcOrd="0" destOrd="0" presId="urn:microsoft.com/office/officeart/2005/8/layout/funnel1"/>
    <dgm:cxn modelId="{42DCC226-39E7-44DF-91D5-0A2D5CC6C1A0}" type="presParOf" srcId="{8510517B-3027-434A-BE8D-DC707EDD2DDE}" destId="{CBA487DA-D609-4FA8-A2E3-3CA0D96D1041}" srcOrd="1" destOrd="0" presId="urn:microsoft.com/office/officeart/2005/8/layout/funnel1"/>
    <dgm:cxn modelId="{9BE99BE9-4395-4662-A40C-74E5E30B3B9F}" type="presParOf" srcId="{8510517B-3027-434A-BE8D-DC707EDD2DDE}" destId="{4DC7643F-AE3F-4A52-8774-0C5AA7D13828}" srcOrd="2" destOrd="0" presId="urn:microsoft.com/office/officeart/2005/8/layout/funnel1"/>
    <dgm:cxn modelId="{5CAA486E-20A8-4392-941E-C611C1E5C443}" type="presParOf" srcId="{8510517B-3027-434A-BE8D-DC707EDD2DDE}" destId="{56B20622-6324-4630-AACB-467025AF1790}" srcOrd="3" destOrd="0" presId="urn:microsoft.com/office/officeart/2005/8/layout/funnel1"/>
    <dgm:cxn modelId="{4CB496E3-CE45-408D-B5C6-7FBCE690B4BC}" type="presParOf" srcId="{8510517B-3027-434A-BE8D-DC707EDD2DDE}" destId="{7BC004FD-D616-4327-A782-43530B768B7E}" srcOrd="4" destOrd="0" presId="urn:microsoft.com/office/officeart/2005/8/layout/funnel1"/>
    <dgm:cxn modelId="{4EC1FF91-CFB6-43C4-9CAE-2DD41226482B}" type="presParOf" srcId="{8510517B-3027-434A-BE8D-DC707EDD2DDE}" destId="{BCFDA863-6913-42B8-A0D9-2DFD8B92921E}" srcOrd="5" destOrd="0" presId="urn:microsoft.com/office/officeart/2005/8/layout/funnel1"/>
    <dgm:cxn modelId="{7719E8C4-69D3-4AEB-AAD2-39BD49F838E1}" type="presParOf" srcId="{8510517B-3027-434A-BE8D-DC707EDD2DDE}" destId="{7869D699-B476-4459-8A3F-930EBA5223F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3A143-EF76-45B0-9B71-35F6F3C9CC6F}">
      <dsp:nvSpPr>
        <dsp:cNvPr id="0" name=""/>
        <dsp:cNvSpPr/>
      </dsp:nvSpPr>
      <dsp:spPr>
        <a:xfrm>
          <a:off x="603607" y="956157"/>
          <a:ext cx="2205817" cy="76605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A487DA-D609-4FA8-A2E3-3CA0D96D1041}">
      <dsp:nvSpPr>
        <dsp:cNvPr id="0" name=""/>
        <dsp:cNvSpPr/>
      </dsp:nvSpPr>
      <dsp:spPr>
        <a:xfrm>
          <a:off x="1496194" y="3142336"/>
          <a:ext cx="427484" cy="273589"/>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C7643F-AE3F-4A52-8774-0C5AA7D13828}">
      <dsp:nvSpPr>
        <dsp:cNvPr id="0" name=""/>
        <dsp:cNvSpPr/>
      </dsp:nvSpPr>
      <dsp:spPr>
        <a:xfrm>
          <a:off x="683974" y="3407007"/>
          <a:ext cx="2051923" cy="51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lv-LV" sz="1800" b="1" kern="1200" dirty="0" smtClean="0"/>
            <a:t>E-pārvalde</a:t>
          </a:r>
          <a:endParaRPr lang="lv-LV" sz="1800" b="1" kern="1200" dirty="0"/>
        </a:p>
      </dsp:txBody>
      <dsp:txXfrm>
        <a:off x="683974" y="3407007"/>
        <a:ext cx="2051923" cy="512980"/>
      </dsp:txXfrm>
    </dsp:sp>
    <dsp:sp modelId="{56B20622-6324-4630-AACB-467025AF1790}">
      <dsp:nvSpPr>
        <dsp:cNvPr id="0" name=""/>
        <dsp:cNvSpPr/>
      </dsp:nvSpPr>
      <dsp:spPr>
        <a:xfrm>
          <a:off x="1286099" y="1673281"/>
          <a:ext cx="1008407" cy="9856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lv-LV" sz="1300" b="1" kern="1200" dirty="0" smtClean="0">
              <a:solidFill>
                <a:srgbClr val="000000"/>
              </a:solidFill>
            </a:rPr>
            <a:t>Infrastruktūra</a:t>
          </a:r>
          <a:endParaRPr lang="lv-LV" sz="1300" b="1" kern="1200" dirty="0">
            <a:solidFill>
              <a:srgbClr val="000000"/>
            </a:solidFill>
          </a:endParaRPr>
        </a:p>
      </dsp:txBody>
      <dsp:txXfrm>
        <a:off x="1433777" y="1817627"/>
        <a:ext cx="713051" cy="696962"/>
      </dsp:txXfrm>
    </dsp:sp>
    <dsp:sp modelId="{7BC004FD-D616-4327-A782-43530B768B7E}">
      <dsp:nvSpPr>
        <dsp:cNvPr id="0" name=""/>
        <dsp:cNvSpPr/>
      </dsp:nvSpPr>
      <dsp:spPr>
        <a:xfrm>
          <a:off x="754001" y="1127839"/>
          <a:ext cx="971403" cy="9219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lv-LV" sz="1100" kern="1200" dirty="0" smtClean="0"/>
            <a:t>Pilnvērtīgs saturs</a:t>
          </a:r>
          <a:endParaRPr lang="lv-LV" sz="1100" kern="1200" dirty="0"/>
        </a:p>
      </dsp:txBody>
      <dsp:txXfrm>
        <a:off x="896260" y="1262861"/>
        <a:ext cx="686885" cy="651944"/>
      </dsp:txXfrm>
    </dsp:sp>
    <dsp:sp modelId="{BCFDA863-6913-42B8-A0D9-2DFD8B92921E}">
      <dsp:nvSpPr>
        <dsp:cNvPr id="0" name=""/>
        <dsp:cNvSpPr/>
      </dsp:nvSpPr>
      <dsp:spPr>
        <a:xfrm>
          <a:off x="1511290" y="896338"/>
          <a:ext cx="1029967" cy="9652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lv-LV" sz="1200" kern="1200" dirty="0" smtClean="0"/>
            <a:t>Zinošs</a:t>
          </a:r>
        </a:p>
        <a:p>
          <a:pPr lvl="0" algn="ctr" defTabSz="533400">
            <a:lnSpc>
              <a:spcPct val="90000"/>
            </a:lnSpc>
            <a:spcBef>
              <a:spcPct val="0"/>
            </a:spcBef>
            <a:spcAft>
              <a:spcPct val="35000"/>
            </a:spcAft>
          </a:pPr>
          <a:r>
            <a:rPr lang="lv-LV" sz="1200" kern="1200" dirty="0" smtClean="0"/>
            <a:t>lietotājs</a:t>
          </a:r>
          <a:endParaRPr lang="lv-LV" sz="1200" kern="1200" dirty="0"/>
        </a:p>
      </dsp:txBody>
      <dsp:txXfrm>
        <a:off x="1662125" y="1037691"/>
        <a:ext cx="728297" cy="682510"/>
      </dsp:txXfrm>
    </dsp:sp>
    <dsp:sp modelId="{7869D699-B476-4459-8A3F-930EBA5223FD}">
      <dsp:nvSpPr>
        <dsp:cNvPr id="0" name=""/>
        <dsp:cNvSpPr/>
      </dsp:nvSpPr>
      <dsp:spPr>
        <a:xfrm>
          <a:off x="309869" y="319593"/>
          <a:ext cx="2821965" cy="263897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E722EB6E-8B7E-4324-868A-B6E5601C0CF8}" type="datetimeFigureOut">
              <a:rPr lang="lv-LV" smtClean="0"/>
              <a:pPr/>
              <a:t>2012.09.26.</a:t>
            </a:fld>
            <a:endParaRPr lang="lv-LV"/>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7503D05-068A-4E65-865E-0A8E3AF95C5B}" type="slidenum">
              <a:rPr lang="lv-LV" smtClean="0"/>
              <a:pPr/>
              <a:t>‹#›</a:t>
            </a:fld>
            <a:endParaRPr lang="lv-LV"/>
          </a:p>
        </p:txBody>
      </p:sp>
    </p:spTree>
    <p:extLst>
      <p:ext uri="{BB962C8B-B14F-4D97-AF65-F5344CB8AC3E}">
        <p14:creationId xmlns:p14="http://schemas.microsoft.com/office/powerpoint/2010/main" val="3405038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98FF806-7E14-47AC-8854-36E4EB7B08FD}" type="datetimeFigureOut">
              <a:rPr lang="lv-LV" smtClean="0"/>
              <a:pPr/>
              <a:t>2012.09.26.</a:t>
            </a:fld>
            <a:endParaRPr 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C1FC274-6C39-41A8-9D27-D6AC698E2AE9}" type="slidenum">
              <a:rPr lang="lv-LV" smtClean="0"/>
              <a:pPr/>
              <a:t>‹#›</a:t>
            </a:fld>
            <a:endParaRPr lang="lv-LV"/>
          </a:p>
        </p:txBody>
      </p:sp>
    </p:spTree>
    <p:extLst>
      <p:ext uri="{BB962C8B-B14F-4D97-AF65-F5344CB8AC3E}">
        <p14:creationId xmlns:p14="http://schemas.microsoft.com/office/powerpoint/2010/main" val="822128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9C1FC274-6C39-41A8-9D27-D6AC698E2AE9}" type="slidenum">
              <a:rPr lang="lv-LV" smtClean="0"/>
              <a:pPr/>
              <a:t>17</a:t>
            </a:fld>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9C1FC274-6C39-41A8-9D27-D6AC698E2AE9}" type="slidenum">
              <a:rPr lang="lv-LV" smtClean="0"/>
              <a:pPr/>
              <a:t>18</a:t>
            </a:fld>
            <a:endParaRPr lang="lv-LV"/>
          </a:p>
        </p:txBody>
      </p:sp>
    </p:spTree>
    <p:extLst>
      <p:ext uri="{BB962C8B-B14F-4D97-AF65-F5344CB8AC3E}">
        <p14:creationId xmlns:p14="http://schemas.microsoft.com/office/powerpoint/2010/main" val="355653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9C1FC274-6C39-41A8-9D27-D6AC698E2AE9}" type="slidenum">
              <a:rPr lang="lv-LV" smtClean="0"/>
              <a:pPr/>
              <a:t>19</a:t>
            </a:fld>
            <a:endParaRPr lang="lv-LV"/>
          </a:p>
        </p:txBody>
      </p:sp>
    </p:spTree>
    <p:extLst>
      <p:ext uri="{BB962C8B-B14F-4D97-AF65-F5344CB8AC3E}">
        <p14:creationId xmlns:p14="http://schemas.microsoft.com/office/powerpoint/2010/main" val="355653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9C1FC274-6C39-41A8-9D27-D6AC698E2AE9}" type="slidenum">
              <a:rPr lang="lv-LV" smtClean="0"/>
              <a:pPr/>
              <a:t>20</a:t>
            </a:fld>
            <a:endParaRPr lang="lv-LV"/>
          </a:p>
        </p:txBody>
      </p:sp>
    </p:spTree>
    <p:extLst>
      <p:ext uri="{BB962C8B-B14F-4D97-AF65-F5344CB8AC3E}">
        <p14:creationId xmlns:p14="http://schemas.microsoft.com/office/powerpoint/2010/main" val="3556539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1DB948F-B8C1-40A6-B746-EF1C6345A1B6}"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0BB07CED-BB25-486A-B3F2-58E663BB6CBD}"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AFB0775A-AF26-43A6-B93B-5239D7388943}"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FAACEADA-67BB-43A2-B434-6D74B53BF51D}"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A010DAE-41C6-46DA-A5AE-F9C09B26B6AA}"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E4E15164-6345-46D0-B522-5D2E8E7CDB5E}"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9E7C94E4-CD1B-4B3D-AFC8-6A80CB6D7D91}"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BFEC125F-60BA-487B-B341-8C74FD2A85E4}"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15E7D9CA-6302-404C-9A5E-08CD5EAE4427}"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82EB3CB2-DBA7-4994-B72F-545BB3783B68}"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920A4DD2-CC4A-4611-A85E-4A434B62346E}"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A9AAB19-370B-4F79-A18B-B6BB2D3842D5}"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www.raplm.gov.lv" TargetMode="External"/><Relationship Id="rId2" Type="http://schemas.openxmlformats.org/officeDocument/2006/relationships/hyperlink" Target="mailto:Ritvars.Timermanis@raplm.gov.lv"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flipV="1">
            <a:off x="683568" y="1071546"/>
            <a:ext cx="7772400" cy="1061310"/>
          </a:xfrm>
        </p:spPr>
        <p:txBody>
          <a:bodyPr/>
          <a:lstStyle/>
          <a:p>
            <a:r>
              <a:rPr lang="lv-LV" sz="1800" b="1" dirty="0" smtClean="0"/>
              <a:t/>
            </a:r>
            <a:br>
              <a:rPr lang="lv-LV" sz="1800" b="1" dirty="0" smtClean="0"/>
            </a:br>
            <a:endParaRPr lang="lv-LV" sz="1800" b="1" dirty="0"/>
          </a:p>
        </p:txBody>
      </p:sp>
      <p:sp>
        <p:nvSpPr>
          <p:cNvPr id="2061" name="Rectangle 13"/>
          <p:cNvSpPr>
            <a:spLocks noGrp="1" noChangeArrowheads="1"/>
          </p:cNvSpPr>
          <p:nvPr>
            <p:ph type="subTitle" idx="1"/>
          </p:nvPr>
        </p:nvSpPr>
        <p:spPr>
          <a:xfrm>
            <a:off x="-9039" y="476672"/>
            <a:ext cx="4220999" cy="5688632"/>
          </a:xfrm>
        </p:spPr>
        <p:txBody>
          <a:bodyPr/>
          <a:lstStyle/>
          <a:p>
            <a:endParaRPr lang="lv-LV" sz="1800" b="1" dirty="0" smtClean="0">
              <a:solidFill>
                <a:schemeClr val="tx2">
                  <a:lumMod val="50000"/>
                </a:schemeClr>
              </a:solidFill>
            </a:endParaRPr>
          </a:p>
          <a:p>
            <a:r>
              <a:rPr lang="lv-LV" sz="2400" b="1" dirty="0" smtClean="0">
                <a:solidFill>
                  <a:schemeClr val="tx2">
                    <a:lumMod val="50000"/>
                  </a:schemeClr>
                </a:solidFill>
                <a:effectLst>
                  <a:outerShdw blurRad="38100" dist="38100" dir="2700000" algn="tl">
                    <a:srgbClr val="000000">
                      <a:alpha val="43137"/>
                    </a:srgbClr>
                  </a:outerShdw>
                </a:effectLst>
              </a:rPr>
              <a:t>Informācija par darbības programmas „Infrastruktūra un pakalpojumi” 3.2.2.2.aktivitāti </a:t>
            </a:r>
          </a:p>
          <a:p>
            <a:r>
              <a:rPr lang="lv-LV" sz="2400" b="1" dirty="0" smtClean="0">
                <a:solidFill>
                  <a:schemeClr val="tx2">
                    <a:lumMod val="50000"/>
                  </a:schemeClr>
                </a:solidFill>
                <a:effectLst>
                  <a:outerShdw blurRad="38100" dist="38100" dir="2700000" algn="tl">
                    <a:srgbClr val="000000">
                      <a:alpha val="43137"/>
                    </a:srgbClr>
                  </a:outerShdw>
                </a:effectLst>
              </a:rPr>
              <a:t/>
            </a:r>
            <a:br>
              <a:rPr lang="lv-LV" sz="2400" b="1" dirty="0" smtClean="0">
                <a:solidFill>
                  <a:schemeClr val="tx2">
                    <a:lumMod val="50000"/>
                  </a:schemeClr>
                </a:solidFill>
                <a:effectLst>
                  <a:outerShdw blurRad="38100" dist="38100" dir="2700000" algn="tl">
                    <a:srgbClr val="000000">
                      <a:alpha val="43137"/>
                    </a:srgbClr>
                  </a:outerShdw>
                </a:effectLst>
              </a:rPr>
            </a:br>
            <a:r>
              <a:rPr lang="lv-LV" sz="3000" b="1" dirty="0" smtClean="0">
                <a:solidFill>
                  <a:schemeClr val="tx2">
                    <a:lumMod val="50000"/>
                  </a:schemeClr>
                </a:solidFill>
                <a:effectLst>
                  <a:outerShdw blurRad="38100" dist="38100" dir="2700000" algn="tl">
                    <a:srgbClr val="000000">
                      <a:alpha val="43137"/>
                    </a:srgbClr>
                  </a:outerShdw>
                </a:effectLst>
              </a:rPr>
              <a:t>„Publisko interneta pieejas punktu attīstība”</a:t>
            </a:r>
            <a:endParaRPr lang="lv-LV" sz="3000" b="1" dirty="0" smtClean="0">
              <a:solidFill>
                <a:schemeClr val="tx2">
                  <a:lumMod val="50000"/>
                </a:schemeClr>
              </a:solidFill>
            </a:endParaRPr>
          </a:p>
          <a:p>
            <a:endParaRPr lang="lv-LV" sz="1800" dirty="0" smtClean="0">
              <a:solidFill>
                <a:schemeClr val="tx2">
                  <a:lumMod val="50000"/>
                </a:schemeClr>
              </a:solidFill>
            </a:endParaRPr>
          </a:p>
          <a:p>
            <a:endParaRPr lang="lv-LV" sz="1400" b="1" dirty="0" smtClean="0">
              <a:solidFill>
                <a:schemeClr val="tx2">
                  <a:lumMod val="50000"/>
                </a:schemeClr>
              </a:solidFill>
            </a:endParaRPr>
          </a:p>
          <a:p>
            <a:r>
              <a:rPr lang="lv-LV" sz="1400" b="1" dirty="0">
                <a:solidFill>
                  <a:schemeClr val="tx2">
                    <a:lumMod val="50000"/>
                  </a:schemeClr>
                </a:solidFill>
              </a:rPr>
              <a:t>Kurzemes plānošanas reģiona </a:t>
            </a:r>
            <a:endParaRPr lang="lv-LV" sz="1400" b="1" dirty="0" smtClean="0">
              <a:solidFill>
                <a:schemeClr val="tx2">
                  <a:lumMod val="50000"/>
                </a:schemeClr>
              </a:solidFill>
            </a:endParaRPr>
          </a:p>
          <a:p>
            <a:r>
              <a:rPr lang="lv-LV" sz="1400" b="1" dirty="0" smtClean="0">
                <a:solidFill>
                  <a:schemeClr val="tx2">
                    <a:lumMod val="50000"/>
                  </a:schemeClr>
                </a:solidFill>
              </a:rPr>
              <a:t>Attīstības padomes sēde </a:t>
            </a:r>
            <a:r>
              <a:rPr lang="lv-LV" sz="1400" b="1" dirty="0">
                <a:solidFill>
                  <a:schemeClr val="tx2">
                    <a:lumMod val="50000"/>
                  </a:schemeClr>
                </a:solidFill>
              </a:rPr>
              <a:t>Nr. </a:t>
            </a:r>
            <a:r>
              <a:rPr lang="lv-LV" sz="1400" b="1" dirty="0" smtClean="0">
                <a:solidFill>
                  <a:schemeClr val="tx2">
                    <a:lumMod val="50000"/>
                  </a:schemeClr>
                </a:solidFill>
              </a:rPr>
              <a:t>05</a:t>
            </a:r>
            <a:endParaRPr lang="lv-LV" sz="1400" dirty="0" smtClean="0">
              <a:solidFill>
                <a:schemeClr val="tx2">
                  <a:lumMod val="50000"/>
                </a:schemeClr>
              </a:solidFill>
            </a:endParaRPr>
          </a:p>
          <a:p>
            <a:endParaRPr lang="lv-LV" sz="1400" dirty="0" smtClean="0">
              <a:solidFill>
                <a:schemeClr val="tx2">
                  <a:lumMod val="50000"/>
                </a:schemeClr>
              </a:solidFill>
            </a:endParaRPr>
          </a:p>
          <a:p>
            <a:endParaRPr lang="lv-LV" sz="1400" dirty="0" smtClean="0">
              <a:solidFill>
                <a:schemeClr val="tx2">
                  <a:lumMod val="50000"/>
                </a:schemeClr>
              </a:solidFill>
            </a:endParaRPr>
          </a:p>
          <a:p>
            <a:endParaRPr lang="lv-LV" sz="1400" dirty="0" smtClean="0">
              <a:solidFill>
                <a:schemeClr val="tx2">
                  <a:lumMod val="50000"/>
                </a:schemeClr>
              </a:solidFill>
            </a:endParaRPr>
          </a:p>
          <a:p>
            <a:r>
              <a:rPr lang="lv-LV" sz="1400" dirty="0" smtClean="0">
                <a:solidFill>
                  <a:schemeClr val="tx2">
                    <a:lumMod val="50000"/>
                  </a:schemeClr>
                </a:solidFill>
              </a:rPr>
              <a:t>Rīga, 2012.gada 26.septembrī</a:t>
            </a:r>
            <a:endParaRPr lang="lv-LV" sz="1400" dirty="0">
              <a:solidFill>
                <a:schemeClr val="tx2">
                  <a:lumMod val="50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622"/>
            <a:ext cx="4572000" cy="610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3960440" cy="1026368"/>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l"/>
            <a:r>
              <a:rPr lang="lv-LV" sz="2800" b="1" dirty="0">
                <a:effectLst>
                  <a:outerShdw blurRad="38100" dist="38100" dir="2700000" algn="tl">
                    <a:srgbClr val="000000">
                      <a:alpha val="43137"/>
                    </a:srgbClr>
                  </a:outerShdw>
                </a:effectLst>
                <a:latin typeface="Times New Roman" pitchFamily="18" charset="0"/>
                <a:cs typeface="Times New Roman" pitchFamily="18" charset="0"/>
              </a:rPr>
              <a:t>PIPP skaits Latvijā</a:t>
            </a:r>
          </a:p>
        </p:txBody>
      </p:sp>
      <p:sp>
        <p:nvSpPr>
          <p:cNvPr id="3" name="Title 1"/>
          <p:cNvSpPr txBox="1">
            <a:spLocks/>
          </p:cNvSpPr>
          <p:nvPr/>
        </p:nvSpPr>
        <p:spPr bwMode="auto">
          <a:xfrm>
            <a:off x="5076056" y="170384"/>
            <a:ext cx="3923928" cy="10263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lgn="r"/>
            <a:r>
              <a:rPr lang="lv-LV" sz="28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Esošā situācija</a:t>
            </a:r>
            <a:endParaRPr lang="lv-LV" sz="28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323528" y="709713"/>
            <a:ext cx="8496944" cy="5551453"/>
          </a:xfrm>
          <a:prstGeom prst="rect">
            <a:avLst/>
          </a:prstGeom>
          <a:noFill/>
          <a:ln w="9525">
            <a:noFill/>
            <a:miter lim="800000"/>
            <a:headEnd/>
            <a:tailEnd/>
          </a:ln>
          <a:effectLst/>
        </p:spPr>
      </p:pic>
    </p:spTree>
    <p:extLst>
      <p:ext uri="{BB962C8B-B14F-4D97-AF65-F5344CB8AC3E}">
        <p14:creationId xmlns:p14="http://schemas.microsoft.com/office/powerpoint/2010/main" val="3458226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3960440" cy="1026368"/>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l"/>
            <a:r>
              <a:rPr lang="lv-LV" sz="2800" b="1" dirty="0">
                <a:effectLst>
                  <a:outerShdw blurRad="38100" dist="38100" dir="2700000" algn="tl">
                    <a:srgbClr val="000000">
                      <a:alpha val="43137"/>
                    </a:srgbClr>
                  </a:outerShdw>
                </a:effectLst>
                <a:latin typeface="Times New Roman" pitchFamily="18" charset="0"/>
                <a:cs typeface="Times New Roman" pitchFamily="18" charset="0"/>
              </a:rPr>
              <a:t>PIPP skaits Latvijā</a:t>
            </a:r>
          </a:p>
        </p:txBody>
      </p:sp>
      <p:sp>
        <p:nvSpPr>
          <p:cNvPr id="3" name="Title 1"/>
          <p:cNvSpPr txBox="1">
            <a:spLocks/>
          </p:cNvSpPr>
          <p:nvPr/>
        </p:nvSpPr>
        <p:spPr bwMode="auto">
          <a:xfrm>
            <a:off x="5076056" y="170384"/>
            <a:ext cx="3923928" cy="10263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lgn="r"/>
            <a:r>
              <a:rPr lang="lv-LV" sz="28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Esošā situācija</a:t>
            </a:r>
            <a:endParaRPr lang="lv-LV" sz="28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323528" y="764704"/>
            <a:ext cx="8316416" cy="5433505"/>
          </a:xfrm>
          <a:prstGeom prst="rect">
            <a:avLst/>
          </a:prstGeom>
          <a:noFill/>
          <a:ln w="9525">
            <a:noFill/>
            <a:miter lim="800000"/>
            <a:headEnd/>
            <a:tailEnd/>
          </a:ln>
          <a:effectLst/>
        </p:spPr>
      </p:pic>
    </p:spTree>
    <p:extLst>
      <p:ext uri="{BB962C8B-B14F-4D97-AF65-F5344CB8AC3E}">
        <p14:creationId xmlns:p14="http://schemas.microsoft.com/office/powerpoint/2010/main" val="1444331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3960440" cy="1026368"/>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l"/>
            <a:r>
              <a:rPr lang="lv-LV" sz="2800" b="1" dirty="0">
                <a:effectLst>
                  <a:outerShdw blurRad="38100" dist="38100" dir="2700000" algn="tl">
                    <a:srgbClr val="000000">
                      <a:alpha val="43137"/>
                    </a:srgbClr>
                  </a:outerShdw>
                </a:effectLst>
                <a:latin typeface="Times New Roman" pitchFamily="18" charset="0"/>
                <a:cs typeface="Times New Roman" pitchFamily="18" charset="0"/>
              </a:rPr>
              <a:t>PIPP skaits Latvijā</a:t>
            </a:r>
          </a:p>
        </p:txBody>
      </p:sp>
      <p:sp>
        <p:nvSpPr>
          <p:cNvPr id="3" name="Title 1"/>
          <p:cNvSpPr txBox="1">
            <a:spLocks/>
          </p:cNvSpPr>
          <p:nvPr/>
        </p:nvSpPr>
        <p:spPr bwMode="auto">
          <a:xfrm>
            <a:off x="5076056" y="170384"/>
            <a:ext cx="3923928" cy="10263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lgn="r"/>
            <a:r>
              <a:rPr lang="lv-LV" sz="28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Esošā situācija</a:t>
            </a:r>
            <a:endParaRPr lang="lv-LV" sz="28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288031" y="683568"/>
            <a:ext cx="8406799" cy="5492557"/>
          </a:xfrm>
          <a:prstGeom prst="rect">
            <a:avLst/>
          </a:prstGeom>
          <a:noFill/>
          <a:ln w="9525">
            <a:noFill/>
            <a:miter lim="800000"/>
            <a:headEnd/>
            <a:tailEnd/>
          </a:ln>
          <a:effectLst/>
        </p:spPr>
      </p:pic>
    </p:spTree>
    <p:extLst>
      <p:ext uri="{BB962C8B-B14F-4D97-AF65-F5344CB8AC3E}">
        <p14:creationId xmlns:p14="http://schemas.microsoft.com/office/powerpoint/2010/main" val="2234192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51520" y="692696"/>
            <a:ext cx="8342494" cy="5451587"/>
          </a:xfrm>
          <a:prstGeom prst="rect">
            <a:avLst/>
          </a:prstGeom>
          <a:noFill/>
          <a:ln w="9525">
            <a:noFill/>
            <a:miter lim="800000"/>
            <a:headEnd/>
            <a:tailEnd/>
          </a:ln>
          <a:effectLst/>
        </p:spPr>
      </p:pic>
      <p:sp>
        <p:nvSpPr>
          <p:cNvPr id="4" name="Title 1"/>
          <p:cNvSpPr txBox="1">
            <a:spLocks/>
          </p:cNvSpPr>
          <p:nvPr/>
        </p:nvSpPr>
        <p:spPr bwMode="auto">
          <a:xfrm>
            <a:off x="5076056" y="170384"/>
            <a:ext cx="3923928" cy="10263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lgn="r"/>
            <a:r>
              <a:rPr lang="lv-LV" sz="28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Esošā situācija</a:t>
            </a:r>
            <a:endParaRPr lang="lv-LV" sz="28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72272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2230136250"/>
              </p:ext>
            </p:extLst>
          </p:nvPr>
        </p:nvGraphicFramePr>
        <p:xfrm>
          <a:off x="467544" y="1268760"/>
          <a:ext cx="8229600" cy="5008880"/>
        </p:xfrm>
        <a:graphic>
          <a:graphicData uri="http://schemas.openxmlformats.org/drawingml/2006/table">
            <a:tbl>
              <a:tblPr firstRow="1" bandRow="1">
                <a:tableStyleId>{D27102A9-8310-4765-A935-A1911B00CA55}</a:tableStyleId>
              </a:tblPr>
              <a:tblGrid>
                <a:gridCol w="2952328"/>
                <a:gridCol w="1728192"/>
                <a:gridCol w="1800200"/>
                <a:gridCol w="1748880"/>
              </a:tblGrid>
              <a:tr h="370840">
                <a:tc>
                  <a:txBody>
                    <a:bodyPr/>
                    <a:lstStyle/>
                    <a:p>
                      <a:endParaRPr lang="lv-LV" sz="1800" dirty="0"/>
                    </a:p>
                  </a:txBody>
                  <a:tcPr/>
                </a:tc>
                <a:tc>
                  <a:txBody>
                    <a:bodyPr/>
                    <a:lstStyle/>
                    <a:p>
                      <a:pPr algn="ctr"/>
                      <a:r>
                        <a:rPr lang="lv-LV" sz="1800" dirty="0" smtClean="0"/>
                        <a:t>Latvijā kopā (bez Rīgas)</a:t>
                      </a:r>
                      <a:endParaRPr lang="lv-LV" sz="1800" dirty="0"/>
                    </a:p>
                  </a:txBody>
                  <a:tcPr/>
                </a:tc>
                <a:tc>
                  <a:txBody>
                    <a:bodyPr/>
                    <a:lstStyle/>
                    <a:p>
                      <a:pPr algn="ctr"/>
                      <a:r>
                        <a:rPr lang="lv-LV" sz="1800" dirty="0" smtClean="0"/>
                        <a:t>Pilsētās (bez Rīgas)</a:t>
                      </a:r>
                      <a:endParaRPr lang="lv-LV" sz="1800" dirty="0"/>
                    </a:p>
                  </a:txBody>
                  <a:tcPr/>
                </a:tc>
                <a:tc>
                  <a:txBody>
                    <a:bodyPr/>
                    <a:lstStyle/>
                    <a:p>
                      <a:pPr algn="ctr"/>
                      <a:r>
                        <a:rPr lang="lv-LV" sz="1800" dirty="0" smtClean="0"/>
                        <a:t>Novados</a:t>
                      </a:r>
                      <a:endParaRPr lang="lv-LV" sz="1800" dirty="0"/>
                    </a:p>
                  </a:txBody>
                  <a:tcPr/>
                </a:tc>
              </a:tr>
              <a:tr h="370840">
                <a:tc>
                  <a:txBody>
                    <a:bodyPr/>
                    <a:lstStyle/>
                    <a:p>
                      <a:r>
                        <a:rPr lang="lv-LV" sz="1800" dirty="0" smtClean="0"/>
                        <a:t>Kopā projekta aktivitātēm pieteikti PIPP</a:t>
                      </a:r>
                      <a:endParaRPr lang="lv-LV" sz="1800" dirty="0"/>
                    </a:p>
                  </a:txBody>
                  <a:tcPr/>
                </a:tc>
                <a:tc>
                  <a:txBody>
                    <a:bodyPr/>
                    <a:lstStyle/>
                    <a:p>
                      <a:pPr algn="ctr"/>
                      <a:r>
                        <a:rPr lang="lv-LV" sz="1800" dirty="0" smtClean="0"/>
                        <a:t>622</a:t>
                      </a:r>
                      <a:endParaRPr lang="lv-LV" sz="1800" dirty="0"/>
                    </a:p>
                  </a:txBody>
                  <a:tcPr anchor="ctr"/>
                </a:tc>
                <a:tc>
                  <a:txBody>
                    <a:bodyPr/>
                    <a:lstStyle/>
                    <a:p>
                      <a:pPr algn="ctr"/>
                      <a:r>
                        <a:rPr lang="lv-LV" sz="1800" dirty="0" smtClean="0"/>
                        <a:t>58</a:t>
                      </a:r>
                      <a:endParaRPr lang="lv-LV" sz="1800" dirty="0"/>
                    </a:p>
                  </a:txBody>
                  <a:tcPr anchor="ctr"/>
                </a:tc>
                <a:tc>
                  <a:txBody>
                    <a:bodyPr/>
                    <a:lstStyle/>
                    <a:p>
                      <a:pPr algn="ctr"/>
                      <a:r>
                        <a:rPr lang="lv-LV" sz="1800" dirty="0" smtClean="0"/>
                        <a:t>564</a:t>
                      </a:r>
                      <a:endParaRPr lang="lv-LV" sz="1800" dirty="0"/>
                    </a:p>
                  </a:txBody>
                  <a:tcPr anchor="ctr"/>
                </a:tc>
              </a:tr>
              <a:tr h="370840">
                <a:tc>
                  <a:txBody>
                    <a:bodyPr/>
                    <a:lstStyle/>
                    <a:p>
                      <a:r>
                        <a:rPr lang="lv-LV" sz="1800" dirty="0" smtClean="0"/>
                        <a:t>Tai skaitā </a:t>
                      </a:r>
                    </a:p>
                    <a:p>
                      <a:r>
                        <a:rPr lang="lv-LV" sz="1800" dirty="0" smtClean="0"/>
                        <a:t>jaunu PIPP izveidošana</a:t>
                      </a:r>
                      <a:endParaRPr lang="lv-LV" sz="1800" dirty="0"/>
                    </a:p>
                  </a:txBody>
                  <a:tcPr/>
                </a:tc>
                <a:tc>
                  <a:txBody>
                    <a:bodyPr/>
                    <a:lstStyle/>
                    <a:p>
                      <a:pPr algn="ctr"/>
                      <a:r>
                        <a:rPr lang="lv-LV" sz="1800" dirty="0" smtClean="0"/>
                        <a:t>193</a:t>
                      </a:r>
                      <a:endParaRPr lang="lv-LV" sz="1800" dirty="0"/>
                    </a:p>
                  </a:txBody>
                  <a:tcPr anchor="ctr"/>
                </a:tc>
                <a:tc>
                  <a:txBody>
                    <a:bodyPr/>
                    <a:lstStyle/>
                    <a:p>
                      <a:pPr algn="ctr"/>
                      <a:r>
                        <a:rPr lang="lv-LV" sz="1800" dirty="0" smtClean="0"/>
                        <a:t>21</a:t>
                      </a:r>
                      <a:endParaRPr lang="lv-LV" sz="1800" dirty="0"/>
                    </a:p>
                  </a:txBody>
                  <a:tcPr anchor="ctr"/>
                </a:tc>
                <a:tc>
                  <a:txBody>
                    <a:bodyPr/>
                    <a:lstStyle/>
                    <a:p>
                      <a:pPr algn="ctr"/>
                      <a:r>
                        <a:rPr lang="lv-LV" sz="1800" dirty="0" smtClean="0"/>
                        <a:t>172</a:t>
                      </a:r>
                      <a:endParaRPr lang="lv-LV" sz="1800" dirty="0"/>
                    </a:p>
                  </a:txBody>
                  <a:tcPr anchor="ctr"/>
                </a:tc>
              </a:tr>
              <a:tr h="370840">
                <a:tc>
                  <a:txBody>
                    <a:bodyPr/>
                    <a:lstStyle/>
                    <a:p>
                      <a:r>
                        <a:rPr lang="lv-LV" sz="1800" dirty="0" smtClean="0"/>
                        <a:t>aktivitātes esošo PIPP darbības uzlabošanai</a:t>
                      </a:r>
                      <a:endParaRPr lang="lv-LV" sz="1800" dirty="0"/>
                    </a:p>
                  </a:txBody>
                  <a:tcPr/>
                </a:tc>
                <a:tc>
                  <a:txBody>
                    <a:bodyPr/>
                    <a:lstStyle/>
                    <a:p>
                      <a:pPr algn="ctr"/>
                      <a:r>
                        <a:rPr lang="lv-LV" sz="1800" dirty="0" smtClean="0"/>
                        <a:t>429</a:t>
                      </a:r>
                      <a:endParaRPr lang="lv-LV" sz="1800" dirty="0"/>
                    </a:p>
                  </a:txBody>
                  <a:tcPr anchor="ctr"/>
                </a:tc>
                <a:tc>
                  <a:txBody>
                    <a:bodyPr/>
                    <a:lstStyle/>
                    <a:p>
                      <a:pPr algn="ctr"/>
                      <a:r>
                        <a:rPr lang="lv-LV" sz="1800" dirty="0" smtClean="0"/>
                        <a:t>37</a:t>
                      </a:r>
                      <a:endParaRPr lang="lv-LV" sz="1800" dirty="0"/>
                    </a:p>
                  </a:txBody>
                  <a:tcPr anchor="ctr"/>
                </a:tc>
                <a:tc>
                  <a:txBody>
                    <a:bodyPr/>
                    <a:lstStyle/>
                    <a:p>
                      <a:pPr algn="ctr"/>
                      <a:r>
                        <a:rPr lang="lv-LV" sz="1800" dirty="0" smtClean="0"/>
                        <a:t>392</a:t>
                      </a:r>
                      <a:endParaRPr lang="lv-LV" sz="1800" dirty="0"/>
                    </a:p>
                  </a:txBody>
                  <a:tcPr anchor="ctr"/>
                </a:tc>
              </a:tr>
              <a:tr h="0">
                <a:tc>
                  <a:txBody>
                    <a:bodyPr/>
                    <a:lstStyle/>
                    <a:p>
                      <a:endParaRPr lang="lv-LV" sz="800" dirty="0"/>
                    </a:p>
                  </a:txBody>
                  <a:tcPr/>
                </a:tc>
                <a:tc>
                  <a:txBody>
                    <a:bodyPr/>
                    <a:lstStyle/>
                    <a:p>
                      <a:pPr algn="ctr"/>
                      <a:endParaRPr lang="lv-LV" sz="800"/>
                    </a:p>
                  </a:txBody>
                  <a:tcPr anchor="ctr"/>
                </a:tc>
                <a:tc>
                  <a:txBody>
                    <a:bodyPr/>
                    <a:lstStyle/>
                    <a:p>
                      <a:pPr algn="ctr"/>
                      <a:endParaRPr lang="lv-LV" sz="800" dirty="0"/>
                    </a:p>
                  </a:txBody>
                  <a:tcPr anchor="ctr"/>
                </a:tc>
                <a:tc>
                  <a:txBody>
                    <a:bodyPr/>
                    <a:lstStyle/>
                    <a:p>
                      <a:pPr algn="ctr"/>
                      <a:endParaRPr lang="lv-LV" sz="8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smtClean="0"/>
                        <a:t>Jaunu</a:t>
                      </a:r>
                      <a:r>
                        <a:rPr lang="lv-LV" sz="1800" baseline="0" dirty="0" smtClean="0"/>
                        <a:t> datoru iegāde (gab. / PIPP)</a:t>
                      </a:r>
                      <a:endParaRPr lang="lv-LV" sz="1800" dirty="0"/>
                    </a:p>
                  </a:txBody>
                  <a:tcPr/>
                </a:tc>
                <a:tc>
                  <a:txBody>
                    <a:bodyPr/>
                    <a:lstStyle/>
                    <a:p>
                      <a:pPr algn="ctr"/>
                      <a:r>
                        <a:rPr lang="lv-LV" sz="1800" dirty="0" smtClean="0"/>
                        <a:t>3333 / 543</a:t>
                      </a:r>
                      <a:endParaRPr lang="lv-LV" sz="1800" dirty="0"/>
                    </a:p>
                  </a:txBody>
                  <a:tcPr anchor="ctr"/>
                </a:tc>
                <a:tc>
                  <a:txBody>
                    <a:bodyPr/>
                    <a:lstStyle/>
                    <a:p>
                      <a:pPr algn="ctr"/>
                      <a:r>
                        <a:rPr lang="lv-LV" sz="1800" dirty="0" smtClean="0"/>
                        <a:t>184 / 48</a:t>
                      </a:r>
                      <a:endParaRPr lang="lv-LV"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800" dirty="0" smtClean="0"/>
                        <a:t>3149 / 495</a:t>
                      </a:r>
                    </a:p>
                  </a:txBody>
                  <a:tcPr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sz="800" dirty="0"/>
                    </a:p>
                  </a:txBody>
                  <a:tcPr/>
                </a:tc>
                <a:tc>
                  <a:txBody>
                    <a:bodyPr/>
                    <a:lstStyle/>
                    <a:p>
                      <a:pPr algn="ctr"/>
                      <a:endParaRPr lang="lv-LV" sz="800" dirty="0"/>
                    </a:p>
                  </a:txBody>
                  <a:tcPr anchor="ctr"/>
                </a:tc>
                <a:tc>
                  <a:txBody>
                    <a:bodyPr/>
                    <a:lstStyle/>
                    <a:p>
                      <a:pPr algn="ctr"/>
                      <a:endParaRPr lang="lv-LV" sz="800" dirty="0"/>
                    </a:p>
                  </a:txBody>
                  <a:tcPr anchor="ctr"/>
                </a:tc>
                <a:tc>
                  <a:txBody>
                    <a:bodyPr/>
                    <a:lstStyle/>
                    <a:p>
                      <a:pPr algn="ctr"/>
                      <a:endParaRPr lang="lv-LV" sz="8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smtClean="0"/>
                        <a:t>Printeru iegāde (gab. / PIPP)</a:t>
                      </a:r>
                      <a:endParaRPr lang="lv-LV" sz="1800" dirty="0"/>
                    </a:p>
                  </a:txBody>
                  <a:tcPr/>
                </a:tc>
                <a:tc>
                  <a:txBody>
                    <a:bodyPr/>
                    <a:lstStyle/>
                    <a:p>
                      <a:pPr algn="ctr"/>
                      <a:r>
                        <a:rPr lang="lv-LV" sz="1800" dirty="0" smtClean="0"/>
                        <a:t>477 / 370</a:t>
                      </a:r>
                      <a:endParaRPr lang="lv-LV" sz="1800" dirty="0"/>
                    </a:p>
                  </a:txBody>
                  <a:tcPr anchor="ctr"/>
                </a:tc>
                <a:tc>
                  <a:txBody>
                    <a:bodyPr/>
                    <a:lstStyle/>
                    <a:p>
                      <a:pPr algn="ctr"/>
                      <a:r>
                        <a:rPr lang="lv-LV" sz="1800" dirty="0" smtClean="0"/>
                        <a:t>0 / 0</a:t>
                      </a:r>
                      <a:endParaRPr lang="lv-LV" sz="1800" dirty="0"/>
                    </a:p>
                  </a:txBody>
                  <a:tcPr anchor="ctr"/>
                </a:tc>
                <a:tc>
                  <a:txBody>
                    <a:bodyPr/>
                    <a:lstStyle/>
                    <a:p>
                      <a:pPr algn="ctr"/>
                      <a:r>
                        <a:rPr lang="lv-LV" sz="1800" dirty="0" smtClean="0"/>
                        <a:t>477 / 370</a:t>
                      </a:r>
                      <a:endParaRPr lang="lv-LV" sz="18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smtClean="0"/>
                        <a:t>Tai skaitā </a:t>
                      </a:r>
                    </a:p>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smtClean="0"/>
                        <a:t>A3 (gab. / PIPP)</a:t>
                      </a:r>
                      <a:endParaRPr lang="lv-LV" sz="1800" dirty="0"/>
                    </a:p>
                  </a:txBody>
                  <a:tcPr/>
                </a:tc>
                <a:tc>
                  <a:txBody>
                    <a:bodyPr/>
                    <a:lstStyle/>
                    <a:p>
                      <a:pPr algn="ctr"/>
                      <a:r>
                        <a:rPr lang="lv-LV" sz="1800" dirty="0" smtClean="0"/>
                        <a:t>169 / 169</a:t>
                      </a:r>
                      <a:endParaRPr lang="lv-LV"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800" dirty="0" smtClean="0"/>
                        <a:t>0 / 0</a:t>
                      </a:r>
                    </a:p>
                  </a:txBody>
                  <a:tcPr anchor="ctr"/>
                </a:tc>
                <a:tc>
                  <a:txBody>
                    <a:bodyPr/>
                    <a:lstStyle/>
                    <a:p>
                      <a:pPr algn="ctr"/>
                      <a:r>
                        <a:rPr lang="lv-LV" sz="1800" dirty="0" smtClean="0"/>
                        <a:t>169 / 169</a:t>
                      </a:r>
                      <a:endParaRPr lang="lv-LV" sz="18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smtClean="0"/>
                        <a:t>A4 (gab. / PIPP)</a:t>
                      </a:r>
                      <a:endParaRPr lang="lv-LV" sz="1800" dirty="0"/>
                    </a:p>
                  </a:txBody>
                  <a:tcPr/>
                </a:tc>
                <a:tc>
                  <a:txBody>
                    <a:bodyPr/>
                    <a:lstStyle/>
                    <a:p>
                      <a:pPr algn="ctr"/>
                      <a:r>
                        <a:rPr lang="lv-LV" sz="1800" dirty="0" smtClean="0"/>
                        <a:t>308 / 308</a:t>
                      </a:r>
                      <a:endParaRPr lang="lv-LV"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800" dirty="0" smtClean="0"/>
                        <a:t>0 / 0</a:t>
                      </a:r>
                    </a:p>
                  </a:txBody>
                  <a:tcPr anchor="ctr"/>
                </a:tc>
                <a:tc>
                  <a:txBody>
                    <a:bodyPr/>
                    <a:lstStyle/>
                    <a:p>
                      <a:pPr algn="ctr"/>
                      <a:r>
                        <a:rPr lang="lv-LV" sz="1800" dirty="0" smtClean="0"/>
                        <a:t>308 / 308</a:t>
                      </a:r>
                      <a:endParaRPr lang="lv-LV" sz="1800" dirty="0"/>
                    </a:p>
                  </a:txBody>
                  <a:tcPr anchor="ctr"/>
                </a:tc>
              </a:tr>
            </a:tbl>
          </a:graphicData>
        </a:graphic>
      </p:graphicFrame>
      <p:sp>
        <p:nvSpPr>
          <p:cNvPr id="8" name="Title 1"/>
          <p:cNvSpPr txBox="1">
            <a:spLocks/>
          </p:cNvSpPr>
          <p:nvPr/>
        </p:nvSpPr>
        <p:spPr>
          <a:xfrm>
            <a:off x="467544" y="116632"/>
            <a:ext cx="7920880" cy="10263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2800" b="1">
                <a:solidFill>
                  <a:schemeClr val="tx2"/>
                </a:solidFill>
                <a:effectLst>
                  <a:outerShdw blurRad="38100" dist="38100" dir="2700000" algn="tl">
                    <a:srgbClr val="000000">
                      <a:alpha val="43137"/>
                    </a:srgbClr>
                  </a:outerShdw>
                </a:effectLst>
                <a:ea typeface="+mj-ea"/>
                <a:cs typeface="Times New Roman" pitchFamily="18" charset="0"/>
              </a:defRPr>
            </a:lvl1pPr>
            <a:lvl2pPr algn="ctr" eaLnBrk="1" hangingPunct="1">
              <a:defRPr sz="4400">
                <a:solidFill>
                  <a:schemeClr val="tx2"/>
                </a:solidFill>
              </a:defRPr>
            </a:lvl2pPr>
            <a:lvl3pPr algn="ctr" eaLnBrk="1" hangingPunct="1">
              <a:defRPr sz="4400">
                <a:solidFill>
                  <a:schemeClr val="tx2"/>
                </a:solidFill>
              </a:defRPr>
            </a:lvl3pPr>
            <a:lvl4pPr algn="ctr" eaLnBrk="1" hangingPunct="1">
              <a:defRPr sz="4400">
                <a:solidFill>
                  <a:schemeClr val="tx2"/>
                </a:solidFill>
              </a:defRPr>
            </a:lvl4pPr>
            <a:lvl5pPr algn="ctr" eaLnBrk="1" hangingPunct="1">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lv-LV" dirty="0"/>
              <a:t>Pašvaldību vēlmes </a:t>
            </a:r>
            <a:r>
              <a:rPr lang="lv-LV" dirty="0" smtClean="0"/>
              <a:t>PIPP </a:t>
            </a:r>
            <a:r>
              <a:rPr lang="lv-LV" dirty="0"/>
              <a:t>attīstībā</a:t>
            </a:r>
          </a:p>
        </p:txBody>
      </p:sp>
    </p:spTree>
    <p:extLst>
      <p:ext uri="{BB962C8B-B14F-4D97-AF65-F5344CB8AC3E}">
        <p14:creationId xmlns:p14="http://schemas.microsoft.com/office/powerpoint/2010/main" val="1368243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634082"/>
          </a:xfrm>
          <a:noFill/>
          <a:ln>
            <a:noFill/>
          </a:ln>
        </p:spPr>
        <p:txBody>
          <a:bodyPr vert="horz" wrap="square" lIns="91440" tIns="45720" rIns="91440" bIns="45720" numCol="1" anchor="ctr" anchorCtr="0" compatLnSpc="1">
            <a:prstTxWarp prst="textNoShape">
              <a:avLst/>
            </a:prstTxWarp>
          </a:bodyPr>
          <a:lstStyle/>
          <a:p>
            <a:r>
              <a:rPr lang="lv-LV" sz="2800" b="1" dirty="0" smtClean="0">
                <a:effectLst>
                  <a:outerShdw blurRad="38100" dist="38100" dir="2700000" algn="tl">
                    <a:srgbClr val="000000">
                      <a:alpha val="43137"/>
                    </a:srgbClr>
                  </a:outerShdw>
                </a:effectLst>
                <a:latin typeface="Times New Roman" pitchFamily="18" charset="0"/>
                <a:cs typeface="Times New Roman" pitchFamily="18" charset="0"/>
              </a:rPr>
              <a:t>Sinerģija</a:t>
            </a:r>
            <a:endParaRPr lang="lv-LV"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Content Placeholder 2"/>
          <p:cNvSpPr>
            <a:spLocks noGrp="1"/>
          </p:cNvSpPr>
          <p:nvPr>
            <p:ph idx="1"/>
          </p:nvPr>
        </p:nvSpPr>
        <p:spPr>
          <a:xfrm>
            <a:off x="3491880" y="1196752"/>
            <a:ext cx="5112568" cy="5112568"/>
          </a:xfrm>
          <a:noFill/>
          <a:ln>
            <a:noFill/>
          </a:ln>
        </p:spPr>
        <p:txBody>
          <a:bodyPr vert="horz" wrap="square" lIns="91440" tIns="45720" rIns="91440" bIns="45720" numCol="1" anchor="t" anchorCtr="0" compatLnSpc="1">
            <a:prstTxWarp prst="textNoShape">
              <a:avLst/>
            </a:prstTxWarp>
          </a:bodyPr>
          <a:lstStyle/>
          <a:p>
            <a:pPr>
              <a:spcBef>
                <a:spcPts val="600"/>
              </a:spcBef>
              <a:buNone/>
            </a:pPr>
            <a:r>
              <a:rPr lang="lv-LV" sz="1600" b="1" u="sng" dirty="0" smtClean="0"/>
              <a:t>Infrastruktūra</a:t>
            </a:r>
          </a:p>
          <a:p>
            <a:pPr>
              <a:spcBef>
                <a:spcPts val="600"/>
              </a:spcBef>
            </a:pPr>
            <a:r>
              <a:rPr lang="lv-LV" sz="2000" b="1" dirty="0" smtClean="0">
                <a:solidFill>
                  <a:srgbClr val="FF0000"/>
                </a:solidFill>
                <a:effectLst>
                  <a:outerShdw blurRad="38100" dist="38100" dir="2700000" algn="tl">
                    <a:srgbClr val="000000">
                      <a:alpha val="43137"/>
                    </a:srgbClr>
                  </a:outerShdw>
                </a:effectLst>
              </a:rPr>
              <a:t>?</a:t>
            </a:r>
            <a:r>
              <a:rPr lang="lv-LV" sz="1600" dirty="0" smtClean="0"/>
              <a:t>  1. 3.2.2.3.apakšaktivitāte „Elektronisko sakaru pakalpojumu vienlīdzīgas pieejamības nodrošināšana visā valsts teritorijā (</a:t>
            </a:r>
            <a:r>
              <a:rPr lang="lv-LV" sz="1600" b="1" dirty="0" smtClean="0"/>
              <a:t>platjoslas tīkla attīstība</a:t>
            </a:r>
            <a:r>
              <a:rPr lang="lv-LV" sz="1600" dirty="0" smtClean="0"/>
              <a:t>)” sinerģijā ar PIPP nodrošinās piekļuvi internetam</a:t>
            </a:r>
          </a:p>
          <a:p>
            <a:pPr>
              <a:spcBef>
                <a:spcPts val="600"/>
              </a:spcBef>
            </a:pPr>
            <a:r>
              <a:rPr lang="lv-LV" sz="2000" b="1" dirty="0" smtClean="0">
                <a:solidFill>
                  <a:srgbClr val="FF0000"/>
                </a:solidFill>
                <a:effectLst>
                  <a:outerShdw blurRad="38100" dist="38100" dir="2700000" algn="tl">
                    <a:srgbClr val="000000">
                      <a:alpha val="43137"/>
                    </a:srgbClr>
                  </a:outerShdw>
                </a:effectLst>
              </a:rPr>
              <a:t>?</a:t>
            </a:r>
            <a:r>
              <a:rPr lang="lv-LV" sz="1600" dirty="0" smtClean="0"/>
              <a:t>  PIPP paredzēts kā</a:t>
            </a:r>
            <a:r>
              <a:rPr lang="lv-LV" sz="1600" b="1" dirty="0" smtClean="0"/>
              <a:t> Vienas pieturas aģentūras sastāvdaļa</a:t>
            </a:r>
          </a:p>
          <a:p>
            <a:pPr>
              <a:spcBef>
                <a:spcPts val="600"/>
              </a:spcBef>
              <a:buNone/>
            </a:pPr>
            <a:r>
              <a:rPr lang="lv-LV" sz="1600" b="1" u="sng" dirty="0" smtClean="0"/>
              <a:t>Saturs</a:t>
            </a:r>
          </a:p>
          <a:p>
            <a:pPr>
              <a:spcBef>
                <a:spcPts val="600"/>
              </a:spcBef>
            </a:pPr>
            <a:r>
              <a:rPr lang="lv-LV" sz="1600" b="1" dirty="0" smtClean="0"/>
              <a:t>Atvērtie dati, e-pakalpojumi </a:t>
            </a:r>
            <a:r>
              <a:rPr lang="lv-LV" sz="1600" dirty="0" smtClean="0"/>
              <a:t>(valsts un privātie), t.sk. 3.2.2.1.1.apakšaktivitātes “Informācijas sistēmu un elektronisko pakalpojumu attīstība” ietvaros radītie </a:t>
            </a:r>
            <a:r>
              <a:rPr lang="lv-LV" sz="1600" b="1" dirty="0" smtClean="0"/>
              <a:t>e-pakalpojumi</a:t>
            </a:r>
          </a:p>
          <a:p>
            <a:pPr>
              <a:spcBef>
                <a:spcPts val="600"/>
              </a:spcBef>
              <a:buNone/>
            </a:pPr>
            <a:r>
              <a:rPr lang="lv-LV" sz="1600" b="1" u="sng" dirty="0" smtClean="0"/>
              <a:t>Lietotājs</a:t>
            </a:r>
          </a:p>
          <a:p>
            <a:pPr>
              <a:spcBef>
                <a:spcPts val="600"/>
              </a:spcBef>
            </a:pPr>
            <a:r>
              <a:rPr lang="lv-LV" sz="1600" b="1" dirty="0" smtClean="0"/>
              <a:t>publicitātes pasākumi </a:t>
            </a:r>
            <a:r>
              <a:rPr lang="lv-LV" sz="1600" dirty="0" smtClean="0"/>
              <a:t>(e-prasmju nedēļa), </a:t>
            </a:r>
            <a:r>
              <a:rPr lang="lv-LV" sz="1600" b="1" dirty="0" smtClean="0"/>
              <a:t>iedzīvotāju un valsts pārvaldes darbinieku apmācība</a:t>
            </a:r>
            <a:r>
              <a:rPr lang="lv-LV" sz="1600" dirty="0" smtClean="0"/>
              <a:t> (2014.-2020.)</a:t>
            </a:r>
          </a:p>
        </p:txBody>
      </p:sp>
      <p:graphicFrame>
        <p:nvGraphicFramePr>
          <p:cNvPr id="6" name="Diagram 5"/>
          <p:cNvGraphicFramePr/>
          <p:nvPr>
            <p:extLst>
              <p:ext uri="{D42A27DB-BD31-4B8C-83A1-F6EECF244321}">
                <p14:modId xmlns:p14="http://schemas.microsoft.com/office/powerpoint/2010/main" val="4068430742"/>
              </p:ext>
            </p:extLst>
          </p:nvPr>
        </p:nvGraphicFramePr>
        <p:xfrm>
          <a:off x="216024" y="1165200"/>
          <a:ext cx="3419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9841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634082"/>
          </a:xfrm>
          <a:noFill/>
          <a:ln>
            <a:noFill/>
          </a:ln>
        </p:spPr>
        <p:txBody>
          <a:bodyPr vert="horz" wrap="square" lIns="91440" tIns="45720" rIns="91440" bIns="45720" numCol="1" anchor="ctr" anchorCtr="0" compatLnSpc="1">
            <a:prstTxWarp prst="textNoShape">
              <a:avLst/>
            </a:prstTxWarp>
          </a:bodyPr>
          <a:lstStyle/>
          <a:p>
            <a:r>
              <a:rPr lang="lv-LV" sz="2800" b="1" dirty="0" smtClean="0">
                <a:effectLst>
                  <a:outerShdw blurRad="38100" dist="38100" dir="2700000" algn="tl">
                    <a:srgbClr val="000000">
                      <a:alpha val="43137"/>
                    </a:srgbClr>
                  </a:outerShdw>
                </a:effectLst>
                <a:latin typeface="Times New Roman" pitchFamily="18" charset="0"/>
                <a:cs typeface="Times New Roman" pitchFamily="18" charset="0"/>
              </a:rPr>
              <a:t>Finansējums</a:t>
            </a:r>
            <a:endParaRPr lang="lv-LV"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Content Placeholder 2"/>
          <p:cNvSpPr>
            <a:spLocks noGrp="1"/>
          </p:cNvSpPr>
          <p:nvPr>
            <p:ph idx="1"/>
          </p:nvPr>
        </p:nvSpPr>
        <p:spPr>
          <a:xfrm>
            <a:off x="539552" y="1052736"/>
            <a:ext cx="7931224" cy="1944216"/>
          </a:xfrm>
          <a:noFill/>
          <a:ln>
            <a:noFill/>
          </a:ln>
        </p:spPr>
        <p:txBody>
          <a:bodyPr vert="horz" wrap="square" lIns="91440" tIns="45720" rIns="91440" bIns="45720" numCol="1" anchor="t" anchorCtr="0" compatLnSpc="1">
            <a:prstTxWarp prst="textNoShape">
              <a:avLst/>
            </a:prstTxWarp>
          </a:bodyPr>
          <a:lstStyle/>
          <a:p>
            <a:pPr>
              <a:spcBef>
                <a:spcPts val="600"/>
              </a:spcBef>
              <a:buNone/>
            </a:pPr>
            <a:r>
              <a:rPr lang="lv-LV" sz="1600" b="1" dirty="0" smtClean="0"/>
              <a:t>Aktivitātei pieejamais kopējais finansējums </a:t>
            </a:r>
            <a:r>
              <a:rPr lang="lv-LV" sz="1600" dirty="0" smtClean="0"/>
              <a:t>– </a:t>
            </a:r>
            <a:r>
              <a:rPr lang="lv-LV" sz="1600" b="1" dirty="0" smtClean="0"/>
              <a:t>3 000 000 </a:t>
            </a:r>
            <a:r>
              <a:rPr lang="lv-LV" sz="1600" dirty="0" smtClean="0"/>
              <a:t>latu, tai skaitā:</a:t>
            </a:r>
          </a:p>
          <a:p>
            <a:pPr>
              <a:spcBef>
                <a:spcPts val="600"/>
              </a:spcBef>
              <a:buNone/>
            </a:pPr>
            <a:r>
              <a:rPr lang="lv-LV" sz="1600" dirty="0" smtClean="0"/>
              <a:t> ERAF finansējums – </a:t>
            </a:r>
            <a:r>
              <a:rPr lang="lv-LV" sz="1600" b="1" dirty="0" smtClean="0"/>
              <a:t>2 550 000 </a:t>
            </a:r>
            <a:r>
              <a:rPr lang="lv-LV" sz="1600" dirty="0" smtClean="0"/>
              <a:t>latu;</a:t>
            </a:r>
          </a:p>
          <a:p>
            <a:pPr>
              <a:spcBef>
                <a:spcPts val="600"/>
              </a:spcBef>
              <a:buNone/>
            </a:pPr>
            <a:r>
              <a:rPr lang="lv-LV" sz="1600" dirty="0" smtClean="0"/>
              <a:t>pašvaldību budžeta finansējums – </a:t>
            </a:r>
            <a:r>
              <a:rPr lang="lv-LV" sz="1600" b="1" dirty="0" smtClean="0"/>
              <a:t>450 000 </a:t>
            </a:r>
            <a:r>
              <a:rPr lang="lv-LV" sz="1600" dirty="0" smtClean="0"/>
              <a:t>latu;</a:t>
            </a:r>
          </a:p>
          <a:p>
            <a:pPr>
              <a:spcBef>
                <a:spcPts val="600"/>
              </a:spcBef>
              <a:buNone/>
            </a:pPr>
            <a:r>
              <a:rPr lang="lv-LV" sz="1600" dirty="0" smtClean="0"/>
              <a:t>Atbalsta intensitāte – </a:t>
            </a:r>
            <a:r>
              <a:rPr lang="lv-LV" sz="1600" b="1" dirty="0" smtClean="0"/>
              <a:t>85%.</a:t>
            </a:r>
          </a:p>
          <a:p>
            <a:pPr>
              <a:spcBef>
                <a:spcPts val="600"/>
              </a:spcBef>
              <a:buNone/>
            </a:pPr>
            <a:endParaRPr lang="lv-LV" sz="800" b="1" dirty="0" smtClean="0"/>
          </a:p>
          <a:p>
            <a:pPr algn="ctr">
              <a:spcBef>
                <a:spcPts val="600"/>
              </a:spcBef>
              <a:buNone/>
            </a:pPr>
            <a:r>
              <a:rPr lang="lv-LV" sz="1600" b="1" dirty="0" smtClean="0"/>
              <a:t>Finansējuma sadalījums pa reģioniem</a:t>
            </a:r>
          </a:p>
        </p:txBody>
      </p:sp>
      <p:graphicFrame>
        <p:nvGraphicFramePr>
          <p:cNvPr id="5" name="Table 4"/>
          <p:cNvGraphicFramePr>
            <a:graphicFrameLocks noGrp="1"/>
          </p:cNvGraphicFramePr>
          <p:nvPr>
            <p:extLst>
              <p:ext uri="{D42A27DB-BD31-4B8C-83A1-F6EECF244321}">
                <p14:modId xmlns:p14="http://schemas.microsoft.com/office/powerpoint/2010/main" val="2672558014"/>
              </p:ext>
            </p:extLst>
          </p:nvPr>
        </p:nvGraphicFramePr>
        <p:xfrm>
          <a:off x="539552" y="2852936"/>
          <a:ext cx="7848870" cy="3201867"/>
        </p:xfrm>
        <a:graphic>
          <a:graphicData uri="http://schemas.openxmlformats.org/drawingml/2006/table">
            <a:tbl>
              <a:tblPr firstRow="1" bandRow="1">
                <a:tableStyleId>{5C22544A-7EE6-4342-B048-85BDC9FD1C3A}</a:tableStyleId>
              </a:tblPr>
              <a:tblGrid>
                <a:gridCol w="4968551"/>
                <a:gridCol w="2016224"/>
                <a:gridCol w="864095"/>
              </a:tblGrid>
              <a:tr h="665489">
                <a:tc>
                  <a:txBody>
                    <a:bodyPr/>
                    <a:lstStyle/>
                    <a:p>
                      <a:pPr algn="ctr"/>
                      <a:r>
                        <a:rPr lang="lv-LV" dirty="0" smtClean="0"/>
                        <a:t>Reģions</a:t>
                      </a:r>
                      <a:endParaRPr lang="lv-LV" dirty="0"/>
                    </a:p>
                  </a:txBody>
                  <a:tcPr/>
                </a:tc>
                <a:tc>
                  <a:txBody>
                    <a:bodyPr/>
                    <a:lstStyle/>
                    <a:p>
                      <a:pPr algn="ctr"/>
                      <a:r>
                        <a:rPr lang="lv-LV" dirty="0" smtClean="0"/>
                        <a:t>Iezīmētais atbalsta apjoms, Ls</a:t>
                      </a:r>
                      <a:endParaRPr lang="lv-LV" dirty="0"/>
                    </a:p>
                  </a:txBody>
                  <a:tcPr/>
                </a:tc>
                <a:tc>
                  <a:txBody>
                    <a:bodyPr/>
                    <a:lstStyle/>
                    <a:p>
                      <a:pPr algn="ctr"/>
                      <a:r>
                        <a:rPr lang="lv-LV" dirty="0" smtClean="0"/>
                        <a:t>PIPP skaits</a:t>
                      </a:r>
                      <a:endParaRPr lang="lv-LV" dirty="0"/>
                    </a:p>
                  </a:txBody>
                  <a:tcPr/>
                </a:tc>
              </a:tr>
              <a:tr h="385562">
                <a:tc>
                  <a:txBody>
                    <a:bodyPr/>
                    <a:lstStyle/>
                    <a:p>
                      <a:r>
                        <a:rPr lang="lv-LV" b="1" dirty="0" smtClean="0"/>
                        <a:t>Kopā</a:t>
                      </a:r>
                      <a:endParaRPr lang="lv-LV" b="1" dirty="0"/>
                    </a:p>
                  </a:txBody>
                  <a:tcPr/>
                </a:tc>
                <a:tc>
                  <a:txBody>
                    <a:bodyPr/>
                    <a:lstStyle/>
                    <a:p>
                      <a:r>
                        <a:rPr lang="lv-LV" b="1" dirty="0" smtClean="0"/>
                        <a:t>3</a:t>
                      </a:r>
                      <a:r>
                        <a:rPr lang="lv-LV" b="1" baseline="0" dirty="0" smtClean="0"/>
                        <a:t> 000 000</a:t>
                      </a:r>
                      <a:endParaRPr lang="lv-LV" b="1" dirty="0"/>
                    </a:p>
                  </a:txBody>
                  <a:tcPr/>
                </a:tc>
                <a:tc>
                  <a:txBody>
                    <a:bodyPr/>
                    <a:lstStyle/>
                    <a:p>
                      <a:r>
                        <a:rPr lang="lv-LV" b="1" dirty="0" smtClean="0"/>
                        <a:t>547</a:t>
                      </a:r>
                      <a:endParaRPr lang="lv-LV" b="1" dirty="0"/>
                    </a:p>
                  </a:txBody>
                  <a:tcPr/>
                </a:tc>
              </a:tr>
              <a:tr h="4611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Rīgas reģionam, izņemot Rīgas pilsētu</a:t>
                      </a:r>
                    </a:p>
                  </a:txBody>
                  <a:tcPr/>
                </a:tc>
                <a:tc>
                  <a:txBody>
                    <a:bodyPr/>
                    <a:lstStyle/>
                    <a:p>
                      <a:r>
                        <a:rPr lang="lv-LV" dirty="0" smtClean="0"/>
                        <a:t>577 320</a:t>
                      </a:r>
                      <a:endParaRPr lang="lv-LV" dirty="0"/>
                    </a:p>
                  </a:txBody>
                  <a:tcPr/>
                </a:tc>
                <a:tc>
                  <a:txBody>
                    <a:bodyPr/>
                    <a:lstStyle/>
                    <a:p>
                      <a:r>
                        <a:rPr lang="lv-LV" dirty="0" smtClean="0"/>
                        <a:t>105</a:t>
                      </a:r>
                      <a:endParaRPr lang="lv-LV" dirty="0"/>
                    </a:p>
                  </a:txBody>
                  <a:tcP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Kurzemes reģionam</a:t>
                      </a:r>
                    </a:p>
                  </a:txBody>
                  <a:tcPr/>
                </a:tc>
                <a:tc>
                  <a:txBody>
                    <a:bodyPr/>
                    <a:lstStyle/>
                    <a:p>
                      <a:r>
                        <a:rPr lang="lv-LV" dirty="0" smtClean="0"/>
                        <a:t>607 801</a:t>
                      </a:r>
                      <a:endParaRPr lang="lv-LV" dirty="0"/>
                    </a:p>
                  </a:txBody>
                  <a:tcPr/>
                </a:tc>
                <a:tc>
                  <a:txBody>
                    <a:bodyPr/>
                    <a:lstStyle/>
                    <a:p>
                      <a:r>
                        <a:rPr lang="lv-LV" dirty="0" smtClean="0"/>
                        <a:t>111</a:t>
                      </a:r>
                      <a:endParaRPr lang="lv-LV" dirty="0"/>
                    </a:p>
                  </a:txBody>
                  <a:tcP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Zemgales reģionam </a:t>
                      </a:r>
                    </a:p>
                  </a:txBody>
                  <a:tcPr/>
                </a:tc>
                <a:tc>
                  <a:txBody>
                    <a:bodyPr/>
                    <a:lstStyle/>
                    <a:p>
                      <a:r>
                        <a:rPr lang="lv-LV" dirty="0" smtClean="0"/>
                        <a:t>632 241</a:t>
                      </a:r>
                      <a:endParaRPr lang="lv-LV" dirty="0"/>
                    </a:p>
                  </a:txBody>
                  <a:tcPr/>
                </a:tc>
                <a:tc>
                  <a:txBody>
                    <a:bodyPr/>
                    <a:lstStyle/>
                    <a:p>
                      <a:r>
                        <a:rPr lang="lv-LV" dirty="0" smtClean="0"/>
                        <a:t>115</a:t>
                      </a:r>
                      <a:endParaRPr lang="lv-LV" dirty="0"/>
                    </a:p>
                  </a:txBody>
                  <a:tcPr/>
                </a:tc>
              </a:tr>
              <a:tr h="440040">
                <a:tc>
                  <a:txBody>
                    <a:bodyPr/>
                    <a:lstStyle/>
                    <a:p>
                      <a:r>
                        <a:rPr lang="lv-LV" dirty="0" smtClean="0"/>
                        <a:t>Vidzemes reģionam</a:t>
                      </a:r>
                      <a:endParaRPr lang="lv-LV" dirty="0"/>
                    </a:p>
                  </a:txBody>
                  <a:tcPr/>
                </a:tc>
                <a:tc>
                  <a:txBody>
                    <a:bodyPr/>
                    <a:lstStyle/>
                    <a:p>
                      <a:r>
                        <a:rPr lang="lv-LV" dirty="0" smtClean="0"/>
                        <a:t>578 186</a:t>
                      </a:r>
                      <a:endParaRPr lang="lv-LV" dirty="0"/>
                    </a:p>
                  </a:txBody>
                  <a:tcPr/>
                </a:tc>
                <a:tc>
                  <a:txBody>
                    <a:bodyPr/>
                    <a:lstStyle/>
                    <a:p>
                      <a:r>
                        <a:rPr lang="lv-LV" dirty="0" smtClean="0"/>
                        <a:t>106</a:t>
                      </a:r>
                      <a:endParaRPr lang="lv-LV" dirty="0"/>
                    </a:p>
                  </a:txBody>
                  <a:tcPr/>
                </a:tc>
              </a:tr>
              <a:tr h="3855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Latgales reģionam</a:t>
                      </a:r>
                    </a:p>
                  </a:txBody>
                  <a:tcPr/>
                </a:tc>
                <a:tc>
                  <a:txBody>
                    <a:bodyPr/>
                    <a:lstStyle/>
                    <a:p>
                      <a:r>
                        <a:rPr lang="lv-LV" dirty="0" smtClean="0"/>
                        <a:t>604 452</a:t>
                      </a:r>
                      <a:endParaRPr lang="lv-LV" dirty="0"/>
                    </a:p>
                  </a:txBody>
                  <a:tcPr/>
                </a:tc>
                <a:tc>
                  <a:txBody>
                    <a:bodyPr/>
                    <a:lstStyle/>
                    <a:p>
                      <a:r>
                        <a:rPr lang="lv-LV" dirty="0" smtClean="0"/>
                        <a:t>110</a:t>
                      </a:r>
                      <a:endParaRPr lang="lv-LV"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634082"/>
          </a:xfrm>
          <a:noFill/>
          <a:ln>
            <a:noFill/>
          </a:ln>
        </p:spPr>
        <p:txBody>
          <a:bodyPr vert="horz" wrap="square" lIns="91440" tIns="45720" rIns="91440" bIns="45720" numCol="1" anchor="ctr" anchorCtr="0" compatLnSpc="1">
            <a:prstTxWarp prst="textNoShape">
              <a:avLst/>
            </a:prstTxWarp>
          </a:bodyPr>
          <a:lstStyle/>
          <a:p>
            <a:r>
              <a:rPr lang="lv-LV" sz="2800" b="1" dirty="0" smtClean="0">
                <a:effectLst>
                  <a:outerShdw blurRad="38100" dist="38100" dir="2700000" algn="tl">
                    <a:srgbClr val="000000">
                      <a:alpha val="43137"/>
                    </a:srgbClr>
                  </a:outerShdw>
                </a:effectLst>
                <a:latin typeface="Times New Roman" pitchFamily="18" charset="0"/>
                <a:cs typeface="Times New Roman" pitchFamily="18" charset="0"/>
              </a:rPr>
              <a:t>Attiecināmās izmaksas un </a:t>
            </a:r>
            <a:br>
              <a:rPr lang="lv-LV" sz="2800" b="1" dirty="0" smtClean="0">
                <a:effectLst>
                  <a:outerShdw blurRad="38100" dist="38100" dir="2700000" algn="tl">
                    <a:srgbClr val="000000">
                      <a:alpha val="43137"/>
                    </a:srgbClr>
                  </a:outerShdw>
                </a:effectLst>
                <a:latin typeface="Times New Roman" pitchFamily="18" charset="0"/>
                <a:cs typeface="Times New Roman" pitchFamily="18" charset="0"/>
              </a:rPr>
            </a:br>
            <a:r>
              <a:rPr lang="lv-LV" sz="2800" b="1" dirty="0" smtClean="0">
                <a:effectLst>
                  <a:outerShdw blurRad="38100" dist="38100" dir="2700000" algn="tl">
                    <a:srgbClr val="000000">
                      <a:alpha val="43137"/>
                    </a:srgbClr>
                  </a:outerShdw>
                </a:effectLst>
                <a:latin typeface="Times New Roman" pitchFamily="18" charset="0"/>
                <a:cs typeface="Times New Roman" pitchFamily="18" charset="0"/>
              </a:rPr>
              <a:t>prasības PIPP uzturētājiem</a:t>
            </a:r>
            <a:endParaRPr lang="lv-LV"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Content Placeholder 2"/>
          <p:cNvSpPr>
            <a:spLocks noGrp="1"/>
          </p:cNvSpPr>
          <p:nvPr>
            <p:ph idx="1"/>
          </p:nvPr>
        </p:nvSpPr>
        <p:spPr>
          <a:xfrm>
            <a:off x="673224" y="1124744"/>
            <a:ext cx="7859216" cy="4896544"/>
          </a:xfrm>
          <a:noFill/>
          <a:ln>
            <a:noFill/>
          </a:ln>
        </p:spPr>
        <p:txBody>
          <a:bodyPr vert="horz" wrap="square" lIns="91440" tIns="45720" rIns="91440" bIns="45720" numCol="1" anchor="t" anchorCtr="0" compatLnSpc="1">
            <a:prstTxWarp prst="textNoShape">
              <a:avLst/>
            </a:prstTxWarp>
          </a:bodyPr>
          <a:lstStyle/>
          <a:p>
            <a:pPr>
              <a:spcBef>
                <a:spcPts val="600"/>
              </a:spcBef>
              <a:buNone/>
            </a:pPr>
            <a:r>
              <a:rPr lang="lv-LV" sz="1800" b="1" dirty="0" smtClean="0"/>
              <a:t>Galvenās attiecināmās izmaksas:</a:t>
            </a:r>
            <a:endParaRPr lang="lv-LV" sz="1800" dirty="0" smtClean="0"/>
          </a:p>
          <a:p>
            <a:pPr>
              <a:spcBef>
                <a:spcPts val="600"/>
              </a:spcBef>
            </a:pPr>
            <a:r>
              <a:rPr lang="lv-LV" sz="1800" dirty="0" smtClean="0"/>
              <a:t>jauna interneta pieslēguma ierīkošana vai esoša interneta pieslēguma jaudas palielināšana; </a:t>
            </a:r>
          </a:p>
          <a:p>
            <a:pPr>
              <a:spcBef>
                <a:spcPts val="600"/>
              </a:spcBef>
            </a:pPr>
            <a:r>
              <a:rPr lang="lv-LV" sz="1800" dirty="0" smtClean="0"/>
              <a:t>bezvadu interneta pieejas zonas izveide vai paplašināšana; </a:t>
            </a:r>
          </a:p>
          <a:p>
            <a:pPr>
              <a:spcBef>
                <a:spcPts val="600"/>
              </a:spcBef>
            </a:pPr>
            <a:r>
              <a:rPr lang="lv-LV" sz="1800" dirty="0" smtClean="0"/>
              <a:t>datortehnikas un biroja tehnikas iegāde; </a:t>
            </a:r>
          </a:p>
          <a:p>
            <a:pPr>
              <a:spcBef>
                <a:spcPts val="600"/>
              </a:spcBef>
            </a:pPr>
            <a:r>
              <a:rPr lang="lv-LV" sz="1800" dirty="0" smtClean="0"/>
              <a:t>datortīkla un datortīkla komunikāciju iekārtu iegāde; </a:t>
            </a:r>
          </a:p>
          <a:p>
            <a:pPr>
              <a:spcBef>
                <a:spcPts val="600"/>
              </a:spcBef>
            </a:pPr>
            <a:r>
              <a:rPr lang="lv-LV" sz="1800" dirty="0" smtClean="0"/>
              <a:t>programmatūras iegāde; </a:t>
            </a:r>
          </a:p>
          <a:p>
            <a:pPr>
              <a:spcBef>
                <a:spcPts val="600"/>
              </a:spcBef>
            </a:pPr>
            <a:r>
              <a:rPr lang="lv-LV" sz="1800" dirty="0" smtClean="0"/>
              <a:t>publisko interneta pieejas punktu sagatavošana ekspluatācijai.</a:t>
            </a:r>
          </a:p>
          <a:p>
            <a:pPr>
              <a:spcBef>
                <a:spcPts val="600"/>
              </a:spcBef>
              <a:buNone/>
            </a:pPr>
            <a:endParaRPr lang="lv-LV" sz="1800" b="1" dirty="0" smtClean="0"/>
          </a:p>
          <a:p>
            <a:pPr>
              <a:spcBef>
                <a:spcPts val="600"/>
              </a:spcBef>
              <a:buNone/>
            </a:pPr>
            <a:r>
              <a:rPr lang="lv-LV" sz="1800" b="1" dirty="0" smtClean="0"/>
              <a:t>Prasības sadarbības partneriem (pašvaldībām):</a:t>
            </a:r>
            <a:endParaRPr lang="lv-LV" sz="1800" dirty="0" smtClean="0"/>
          </a:p>
          <a:p>
            <a:pPr>
              <a:spcBef>
                <a:spcPts val="600"/>
              </a:spcBef>
            </a:pPr>
            <a:r>
              <a:rPr lang="lv-LV" sz="1800" dirty="0" smtClean="0"/>
              <a:t>PIPP </a:t>
            </a:r>
            <a:r>
              <a:rPr lang="lv-LV" sz="1800" b="1" dirty="0" smtClean="0"/>
              <a:t>jāuztur par pašvaldības līdzekļiem</a:t>
            </a:r>
            <a:r>
              <a:rPr lang="lv-LV" sz="1800" dirty="0" smtClean="0"/>
              <a:t>;</a:t>
            </a:r>
          </a:p>
          <a:p>
            <a:pPr>
              <a:spcBef>
                <a:spcPts val="600"/>
              </a:spcBef>
            </a:pPr>
            <a:r>
              <a:rPr lang="lv-LV" sz="1800" dirty="0" smtClean="0"/>
              <a:t>jānodrošina </a:t>
            </a:r>
            <a:r>
              <a:rPr lang="lv-LV" sz="1800" b="1" dirty="0" smtClean="0"/>
              <a:t>telpas</a:t>
            </a:r>
            <a:r>
              <a:rPr lang="lv-LV" sz="1800" dirty="0" smtClean="0"/>
              <a:t> PIPP izvietošanai;</a:t>
            </a:r>
          </a:p>
          <a:p>
            <a:pPr>
              <a:spcBef>
                <a:spcPts val="600"/>
              </a:spcBef>
            </a:pPr>
            <a:r>
              <a:rPr lang="lv-LV" sz="1800" dirty="0" smtClean="0"/>
              <a:t>jānodrošina atbilstošs </a:t>
            </a:r>
            <a:r>
              <a:rPr lang="lv-LV" sz="1800" b="1" dirty="0" smtClean="0"/>
              <a:t>personāls.</a:t>
            </a:r>
          </a:p>
          <a:p>
            <a:pPr>
              <a:spcBef>
                <a:spcPts val="600"/>
              </a:spcBef>
              <a:buNone/>
            </a:pPr>
            <a:r>
              <a:rPr lang="lv-LV" sz="1800" dirty="0" smtClean="0"/>
              <a:t/>
            </a:r>
            <a:br>
              <a:rPr lang="lv-LV" sz="1800" dirty="0" smtClean="0"/>
            </a:br>
            <a:r>
              <a:rPr lang="lv-LV" sz="1800" dirty="0" smtClean="0"/>
              <a:t/>
            </a:r>
            <a:br>
              <a:rPr lang="lv-LV" sz="1800" dirty="0" smtClean="0"/>
            </a:br>
            <a:endParaRPr lang="lv-LV" sz="1800" b="1" dirty="0" smtClean="0"/>
          </a:p>
          <a:p>
            <a:pPr>
              <a:spcBef>
                <a:spcPts val="600"/>
              </a:spcBef>
            </a:pPr>
            <a:endParaRPr lang="lv-LV" sz="1800" dirty="0" smtClean="0"/>
          </a:p>
          <a:p>
            <a:pPr>
              <a:spcBef>
                <a:spcPts val="600"/>
              </a:spcBef>
            </a:pPr>
            <a:endParaRPr lang="lv-LV" sz="1800" dirty="0" smtClean="0"/>
          </a:p>
          <a:p>
            <a:pPr>
              <a:spcBef>
                <a:spcPts val="600"/>
              </a:spcBef>
            </a:pPr>
            <a:endParaRPr lang="lv-LV" sz="1800" dirty="0" smtClean="0"/>
          </a:p>
          <a:p>
            <a:pPr>
              <a:spcBef>
                <a:spcPts val="600"/>
              </a:spcBef>
            </a:pPr>
            <a:endParaRPr lang="lv-LV" sz="1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274638"/>
            <a:ext cx="8229600" cy="634082"/>
          </a:xfrm>
          <a:noFill/>
          <a:ln>
            <a:noFill/>
          </a:ln>
        </p:spPr>
        <p:txBody>
          <a:bodyPr vert="horz" wrap="square" lIns="91440" tIns="45720" rIns="91440" bIns="45720" numCol="1" anchor="ctr" anchorCtr="0" compatLnSpc="1">
            <a:prstTxWarp prst="textNoShape">
              <a:avLst/>
            </a:prstTxWarp>
          </a:bodyPr>
          <a:lstStyle/>
          <a:p>
            <a:r>
              <a:rPr lang="lv-LV" sz="2800" b="1" dirty="0" smtClean="0">
                <a:effectLst>
                  <a:outerShdw blurRad="38100" dist="38100" dir="2700000" algn="tl">
                    <a:srgbClr val="000000">
                      <a:alpha val="43137"/>
                    </a:srgbClr>
                  </a:outerShdw>
                </a:effectLst>
                <a:latin typeface="Times New Roman" pitchFamily="18" charset="0"/>
                <a:cs typeface="Times New Roman" pitchFamily="18" charset="0"/>
              </a:rPr>
              <a:t>Galvenie PIPP nosacījumi?</a:t>
            </a:r>
            <a:endParaRPr lang="lv-LV"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Content Placeholder 2"/>
          <p:cNvSpPr>
            <a:spLocks noGrp="1"/>
          </p:cNvSpPr>
          <p:nvPr>
            <p:ph idx="1"/>
          </p:nvPr>
        </p:nvSpPr>
        <p:spPr>
          <a:xfrm>
            <a:off x="673224" y="1124744"/>
            <a:ext cx="3970784" cy="4896544"/>
          </a:xfr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p>
            <a:pPr>
              <a:spcBef>
                <a:spcPts val="600"/>
              </a:spcBef>
              <a:buNone/>
            </a:pPr>
            <a:r>
              <a:rPr lang="lv-LV" sz="1800" b="1" dirty="0" smtClean="0"/>
              <a:t>Esošie nosacījumi:</a:t>
            </a:r>
            <a:endParaRPr lang="lv-LV" sz="1800" dirty="0" smtClean="0"/>
          </a:p>
          <a:p>
            <a:pPr>
              <a:spcBef>
                <a:spcPts val="600"/>
              </a:spcBef>
            </a:pPr>
            <a:r>
              <a:rPr lang="lv-LV" sz="1800" dirty="0"/>
              <a:t>Administratīvajā vienībā ne vairāk kā viens PIPP</a:t>
            </a:r>
          </a:p>
          <a:p>
            <a:pPr>
              <a:spcBef>
                <a:spcPts val="600"/>
              </a:spcBef>
            </a:pPr>
            <a:r>
              <a:rPr lang="lv-LV" sz="1800" dirty="0"/>
              <a:t>PIPP izmaksas nepārsniedz 5 500 </a:t>
            </a:r>
            <a:r>
              <a:rPr lang="lv-LV" sz="1800" dirty="0" smtClean="0"/>
              <a:t>latu</a:t>
            </a:r>
          </a:p>
          <a:p>
            <a:pPr>
              <a:spcBef>
                <a:spcPts val="600"/>
              </a:spcBef>
            </a:pPr>
            <a:endParaRPr lang="lv-LV" sz="1800" dirty="0"/>
          </a:p>
          <a:p>
            <a:pPr>
              <a:spcBef>
                <a:spcPts val="600"/>
              </a:spcBef>
            </a:pPr>
            <a:r>
              <a:rPr lang="lv-LV" sz="1800" dirty="0" smtClean="0"/>
              <a:t>Noteikts viens </a:t>
            </a:r>
            <a:r>
              <a:rPr lang="lv-LV" sz="1800" dirty="0"/>
              <a:t>PIPP standarts pilna pakalpojumu klāsta sniegšanai</a:t>
            </a:r>
          </a:p>
          <a:p>
            <a:pPr>
              <a:spcBef>
                <a:spcPts val="600"/>
              </a:spcBef>
            </a:pPr>
            <a:endParaRPr lang="lv-LV" sz="1800" dirty="0"/>
          </a:p>
          <a:p>
            <a:pPr>
              <a:spcBef>
                <a:spcPts val="600"/>
              </a:spcBef>
            </a:pPr>
            <a:r>
              <a:rPr lang="lv-LV" sz="1800" dirty="0"/>
              <a:t>Sadarbības partneri - pašvaldības</a:t>
            </a:r>
            <a:br>
              <a:rPr lang="lv-LV" sz="1800" dirty="0"/>
            </a:br>
            <a:endParaRPr lang="lv-LV" sz="1800" dirty="0" smtClean="0"/>
          </a:p>
          <a:p>
            <a:pPr>
              <a:spcBef>
                <a:spcPts val="600"/>
              </a:spcBef>
            </a:pPr>
            <a:r>
              <a:rPr lang="lv-LV" sz="1800" dirty="0" smtClean="0"/>
              <a:t>cetralizēta </a:t>
            </a:r>
            <a:r>
              <a:rPr lang="lv-LV" sz="1800" dirty="0"/>
              <a:t>projekta vadība un uzturēšana</a:t>
            </a:r>
          </a:p>
          <a:p>
            <a:pPr>
              <a:spcBef>
                <a:spcPts val="600"/>
              </a:spcBef>
            </a:pPr>
            <a:endParaRPr lang="lv-LV" sz="1800" dirty="0" smtClean="0"/>
          </a:p>
          <a:p>
            <a:pPr>
              <a:spcBef>
                <a:spcPts val="600"/>
              </a:spcBef>
            </a:pPr>
            <a:endParaRPr lang="lv-LV" sz="1800" dirty="0" smtClean="0"/>
          </a:p>
          <a:p>
            <a:pPr>
              <a:spcBef>
                <a:spcPts val="600"/>
              </a:spcBef>
            </a:pPr>
            <a:endParaRPr lang="lv-LV" sz="1800" dirty="0" smtClean="0"/>
          </a:p>
          <a:p>
            <a:pPr>
              <a:spcBef>
                <a:spcPts val="600"/>
              </a:spcBef>
            </a:pPr>
            <a:endParaRPr lang="lv-LV" sz="1800" dirty="0" smtClean="0"/>
          </a:p>
        </p:txBody>
      </p:sp>
      <p:sp>
        <p:nvSpPr>
          <p:cNvPr id="19" name="Content Placeholder 2"/>
          <p:cNvSpPr txBox="1">
            <a:spLocks/>
          </p:cNvSpPr>
          <p:nvPr/>
        </p:nvSpPr>
        <p:spPr bwMode="auto">
          <a:xfrm>
            <a:off x="4860032" y="1124744"/>
            <a:ext cx="3970784" cy="4896544"/>
          </a:xfrm>
          <a:prstGeom prst="rect">
            <a:avLst/>
          </a:prstGeom>
          <a:solidFill>
            <a:schemeClr val="tx2">
              <a:lumMod val="75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600"/>
              </a:spcBef>
              <a:buFontTx/>
              <a:buNone/>
            </a:pPr>
            <a:r>
              <a:rPr lang="lv-LV" sz="1800" b="1" dirty="0" smtClean="0">
                <a:solidFill>
                  <a:schemeClr val="bg1"/>
                </a:solidFill>
              </a:rPr>
              <a:t>Iespējamās izmaiņas:</a:t>
            </a:r>
            <a:endParaRPr lang="lv-LV" sz="1800" dirty="0" smtClean="0">
              <a:solidFill>
                <a:schemeClr val="bg1"/>
              </a:solidFill>
            </a:endParaRPr>
          </a:p>
          <a:p>
            <a:pPr>
              <a:spcBef>
                <a:spcPts val="600"/>
              </a:spcBef>
              <a:buFontTx/>
              <a:buChar char="•"/>
            </a:pPr>
            <a:r>
              <a:rPr lang="lv-LV" sz="1800" dirty="0">
                <a:solidFill>
                  <a:schemeClr val="bg1"/>
                </a:solidFill>
              </a:rPr>
              <a:t>Nav ierobežojumu PIPP skaitam, kopējām </a:t>
            </a:r>
            <a:r>
              <a:rPr lang="lv-LV" sz="1800">
                <a:solidFill>
                  <a:schemeClr val="bg1"/>
                </a:solidFill>
              </a:rPr>
              <a:t>izmaksām </a:t>
            </a:r>
            <a:r>
              <a:rPr lang="lv-LV" sz="1800" smtClean="0">
                <a:solidFill>
                  <a:schemeClr val="bg1"/>
                </a:solidFill>
              </a:rPr>
              <a:t>nepārsniedzot 5500 </a:t>
            </a:r>
            <a:r>
              <a:rPr lang="lv-LV" sz="1800" dirty="0">
                <a:solidFill>
                  <a:schemeClr val="bg1"/>
                </a:solidFill>
              </a:rPr>
              <a:t>latu administratīvajā </a:t>
            </a:r>
            <a:r>
              <a:rPr lang="lv-LV" sz="1800" dirty="0" smtClean="0">
                <a:solidFill>
                  <a:schemeClr val="bg1"/>
                </a:solidFill>
              </a:rPr>
              <a:t>vienībā</a:t>
            </a:r>
          </a:p>
          <a:p>
            <a:pPr marL="0" indent="0">
              <a:spcBef>
                <a:spcPts val="600"/>
              </a:spcBef>
              <a:buNone/>
            </a:pPr>
            <a:endParaRPr lang="lv-LV" sz="1800" dirty="0" smtClean="0">
              <a:solidFill>
                <a:schemeClr val="bg1"/>
              </a:solidFill>
            </a:endParaRPr>
          </a:p>
          <a:p>
            <a:pPr>
              <a:spcBef>
                <a:spcPts val="600"/>
              </a:spcBef>
              <a:buFontTx/>
              <a:buChar char="•"/>
            </a:pPr>
            <a:endParaRPr lang="lv-LV" sz="1800" dirty="0" smtClean="0">
              <a:solidFill>
                <a:schemeClr val="bg1"/>
              </a:solidFill>
            </a:endParaRPr>
          </a:p>
          <a:p>
            <a:pPr>
              <a:spcBef>
                <a:spcPts val="600"/>
              </a:spcBef>
              <a:buFontTx/>
              <a:buChar char="•"/>
            </a:pPr>
            <a:r>
              <a:rPr lang="lv-LV" sz="1800" dirty="0" smtClean="0">
                <a:solidFill>
                  <a:schemeClr val="bg1"/>
                </a:solidFill>
              </a:rPr>
              <a:t>Papildus pilna/nepilna pakalpojumu klāsta standartam paredzēt tikai bezvadu tīkla </a:t>
            </a:r>
            <a:r>
              <a:rPr lang="lv-LV" sz="1800" dirty="0">
                <a:solidFill>
                  <a:schemeClr val="bg1"/>
                </a:solidFill>
              </a:rPr>
              <a:t>nodrošināšanu</a:t>
            </a:r>
          </a:p>
          <a:p>
            <a:pPr>
              <a:spcBef>
                <a:spcPts val="600"/>
              </a:spcBef>
            </a:pPr>
            <a:r>
              <a:rPr lang="lv-LV" sz="1800" dirty="0" smtClean="0">
                <a:solidFill>
                  <a:schemeClr val="bg1"/>
                </a:solidFill>
              </a:rPr>
              <a:t>Projektu iesniedzējas - pašvaldības</a:t>
            </a:r>
          </a:p>
          <a:p>
            <a:pPr>
              <a:spcBef>
                <a:spcPts val="600"/>
              </a:spcBef>
            </a:pPr>
            <a:endParaRPr lang="lv-LV" sz="1800" dirty="0" smtClean="0">
              <a:solidFill>
                <a:schemeClr val="bg1"/>
              </a:solidFill>
            </a:endParaRPr>
          </a:p>
          <a:p>
            <a:pPr>
              <a:spcBef>
                <a:spcPts val="600"/>
              </a:spcBef>
            </a:pPr>
            <a:r>
              <a:rPr lang="lv-LV" sz="1800" dirty="0" smtClean="0">
                <a:solidFill>
                  <a:schemeClr val="bg1"/>
                </a:solidFill>
              </a:rPr>
              <a:t>Decentralizēta projekta vadība un uzturēšana</a:t>
            </a:r>
            <a:endParaRPr lang="lv-LV" sz="1800" dirty="0">
              <a:solidFill>
                <a:schemeClr val="bg1"/>
              </a:solidFill>
            </a:endParaRPr>
          </a:p>
          <a:p>
            <a:pPr>
              <a:spcBef>
                <a:spcPts val="600"/>
              </a:spcBef>
              <a:buFontTx/>
              <a:buNone/>
            </a:pPr>
            <a:endParaRPr lang="lv-LV" sz="1800" b="1" dirty="0" smtClean="0">
              <a:solidFill>
                <a:schemeClr val="bg1"/>
              </a:solidFill>
            </a:endParaRPr>
          </a:p>
          <a:p>
            <a:pPr>
              <a:spcBef>
                <a:spcPts val="600"/>
              </a:spcBef>
              <a:buFontTx/>
              <a:buNone/>
            </a:pPr>
            <a:r>
              <a:rPr lang="lv-LV" sz="1800" dirty="0" smtClean="0">
                <a:solidFill>
                  <a:schemeClr val="bg1"/>
                </a:solidFill>
              </a:rPr>
              <a:t/>
            </a:r>
            <a:br>
              <a:rPr lang="lv-LV" sz="1800" dirty="0" smtClean="0">
                <a:solidFill>
                  <a:schemeClr val="bg1"/>
                </a:solidFill>
              </a:rPr>
            </a:br>
            <a:r>
              <a:rPr lang="lv-LV" sz="1800" dirty="0" smtClean="0">
                <a:solidFill>
                  <a:schemeClr val="bg1"/>
                </a:solidFill>
              </a:rPr>
              <a:t/>
            </a:r>
            <a:br>
              <a:rPr lang="lv-LV" sz="1800" dirty="0" smtClean="0">
                <a:solidFill>
                  <a:schemeClr val="bg1"/>
                </a:solidFill>
              </a:rPr>
            </a:br>
            <a:endParaRPr lang="lv-LV" sz="1800" b="1" dirty="0" smtClean="0">
              <a:solidFill>
                <a:schemeClr val="bg1"/>
              </a:solidFill>
            </a:endParaRPr>
          </a:p>
          <a:p>
            <a:pPr>
              <a:spcBef>
                <a:spcPts val="600"/>
              </a:spcBef>
            </a:pPr>
            <a:endParaRPr lang="lv-LV" sz="1800" dirty="0" smtClean="0">
              <a:solidFill>
                <a:schemeClr val="bg1"/>
              </a:solidFill>
            </a:endParaRPr>
          </a:p>
          <a:p>
            <a:pPr>
              <a:spcBef>
                <a:spcPts val="600"/>
              </a:spcBef>
            </a:pPr>
            <a:endParaRPr lang="lv-LV" sz="1800" dirty="0" smtClean="0">
              <a:solidFill>
                <a:schemeClr val="bg1"/>
              </a:solidFill>
            </a:endParaRPr>
          </a:p>
          <a:p>
            <a:pPr>
              <a:spcBef>
                <a:spcPts val="600"/>
              </a:spcBef>
            </a:pPr>
            <a:endParaRPr lang="lv-LV" sz="1800" dirty="0" smtClean="0">
              <a:solidFill>
                <a:schemeClr val="bg1"/>
              </a:solidFill>
            </a:endParaRPr>
          </a:p>
          <a:p>
            <a:pPr>
              <a:spcBef>
                <a:spcPts val="600"/>
              </a:spcBef>
            </a:pPr>
            <a:endParaRPr lang="lv-LV" sz="1800" dirty="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274638"/>
            <a:ext cx="8229600" cy="634082"/>
          </a:xfrm>
          <a:noFill/>
          <a:ln>
            <a:noFill/>
          </a:ln>
        </p:spPr>
        <p:txBody>
          <a:bodyPr vert="horz" wrap="square" lIns="91440" tIns="45720" rIns="91440" bIns="45720" numCol="1" anchor="ctr" anchorCtr="0" compatLnSpc="1">
            <a:prstTxWarp prst="textNoShape">
              <a:avLst/>
            </a:prstTxWarp>
          </a:bodyPr>
          <a:lstStyle/>
          <a:p>
            <a:r>
              <a:rPr lang="lv-LV" sz="2800" b="1" dirty="0" smtClean="0">
                <a:effectLst>
                  <a:outerShdw blurRad="38100" dist="38100" dir="2700000" algn="tl">
                    <a:srgbClr val="000000">
                      <a:alpha val="43137"/>
                    </a:srgbClr>
                  </a:outerShdw>
                </a:effectLst>
                <a:latin typeface="Times New Roman" pitchFamily="18" charset="0"/>
                <a:cs typeface="Times New Roman" pitchFamily="18" charset="0"/>
              </a:rPr>
              <a:t>PIPP standarts?</a:t>
            </a:r>
            <a:endParaRPr lang="lv-LV"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Satura vietturis 2"/>
          <p:cNvSpPr txBox="1">
            <a:spLocks noGrp="1"/>
          </p:cNvSpPr>
          <p:nvPr>
            <p:ph idx="1"/>
          </p:nvPr>
        </p:nvSpPr>
        <p:spPr>
          <a:xfrm>
            <a:off x="457200" y="1000472"/>
            <a:ext cx="8229600" cy="5236840"/>
          </a:xfrm>
        </p:spPr>
        <p:txBody>
          <a:bodyPr/>
          <a:lstStyle>
            <a:lvl1pPr>
              <a:defRPr sz="2400">
                <a:solidFill>
                  <a:srgbClr val="292934"/>
                </a:solidFill>
                <a:latin typeface="Arial" charset="0"/>
              </a:defRPr>
            </a:lvl1pPr>
            <a:lvl2pPr marL="742950" indent="-285750">
              <a:defRPr sz="2000">
                <a:solidFill>
                  <a:srgbClr val="292934"/>
                </a:solidFill>
                <a:latin typeface="Arial" charset="0"/>
              </a:defRPr>
            </a:lvl2pPr>
            <a:lvl3pPr marL="1143000" indent="-228600">
              <a:defRPr>
                <a:solidFill>
                  <a:srgbClr val="292934"/>
                </a:solidFill>
                <a:latin typeface="Arial" charset="0"/>
              </a:defRPr>
            </a:lvl3pPr>
            <a:lvl4pPr marL="1600200" indent="-228600">
              <a:defRPr sz="1600">
                <a:solidFill>
                  <a:srgbClr val="292934"/>
                </a:solidFill>
                <a:latin typeface="Arial" charset="0"/>
              </a:defRPr>
            </a:lvl4pPr>
            <a:lvl5pPr marL="2057400" indent="-228600">
              <a:defRPr sz="1400">
                <a:solidFill>
                  <a:srgbClr val="292934"/>
                </a:solidFill>
                <a:latin typeface="Arial" charset="0"/>
              </a:defRPr>
            </a:lvl5pPr>
            <a:lvl6pPr marL="2514600" indent="-228600" hangingPunct="0">
              <a:defRPr sz="1400">
                <a:solidFill>
                  <a:srgbClr val="292934"/>
                </a:solidFill>
                <a:latin typeface="Arial" charset="0"/>
              </a:defRPr>
            </a:lvl6pPr>
            <a:lvl7pPr marL="2971800" indent="-228600" hangingPunct="0">
              <a:defRPr sz="1400">
                <a:solidFill>
                  <a:srgbClr val="292934"/>
                </a:solidFill>
                <a:latin typeface="Arial" charset="0"/>
              </a:defRPr>
            </a:lvl7pPr>
            <a:lvl8pPr marL="3429000" indent="-228600" hangingPunct="0">
              <a:defRPr sz="1400">
                <a:solidFill>
                  <a:srgbClr val="292934"/>
                </a:solidFill>
                <a:latin typeface="Arial" charset="0"/>
              </a:defRPr>
            </a:lvl8pPr>
            <a:lvl9pPr marL="3886200" indent="-228600" hangingPunct="0">
              <a:defRPr sz="1400">
                <a:solidFill>
                  <a:srgbClr val="292934"/>
                </a:solidFill>
                <a:latin typeface="Arial" charset="0"/>
              </a:defRPr>
            </a:lvl9pPr>
          </a:lstStyle>
          <a:p>
            <a:pPr marL="0" indent="0">
              <a:spcBef>
                <a:spcPts val="600"/>
              </a:spcBef>
              <a:buNone/>
            </a:pPr>
            <a:r>
              <a:rPr lang="lv-LV" sz="2000" b="1" dirty="0">
                <a:solidFill>
                  <a:schemeClr val="tx1"/>
                </a:solidFill>
                <a:latin typeface="+mn-lt"/>
              </a:rPr>
              <a:t>PIPP jānodrošina šādus pakalpojumus: </a:t>
            </a:r>
          </a:p>
          <a:p>
            <a:pPr marL="0" indent="0">
              <a:spcBef>
                <a:spcPts val="600"/>
              </a:spcBef>
              <a:buNone/>
            </a:pPr>
            <a:endParaRPr lang="lv-LV" sz="2000" dirty="0">
              <a:solidFill>
                <a:schemeClr val="tx1"/>
              </a:solidFill>
              <a:latin typeface="+mn-lt"/>
            </a:endParaRPr>
          </a:p>
          <a:p>
            <a:pPr>
              <a:spcBef>
                <a:spcPts val="600"/>
              </a:spcBef>
            </a:pPr>
            <a:r>
              <a:rPr lang="lv-LV" sz="2000" dirty="0" smtClean="0">
                <a:solidFill>
                  <a:schemeClr val="tx1"/>
                </a:solidFill>
                <a:latin typeface="+mn-lt"/>
              </a:rPr>
              <a:t>bezvadu </a:t>
            </a:r>
            <a:r>
              <a:rPr lang="lv-LV" sz="2000" dirty="0">
                <a:solidFill>
                  <a:schemeClr val="tx1"/>
                </a:solidFill>
                <a:latin typeface="+mn-lt"/>
              </a:rPr>
              <a:t>pieeju internetam visu diennakti vismaz 50 metru rādiusā ap publisko interneta pieejas punktu; </a:t>
            </a:r>
            <a:br>
              <a:rPr lang="lv-LV" sz="2000" dirty="0">
                <a:solidFill>
                  <a:schemeClr val="tx1"/>
                </a:solidFill>
                <a:latin typeface="+mn-lt"/>
              </a:rPr>
            </a:br>
            <a:endParaRPr lang="lv-LV" sz="2000" dirty="0" smtClean="0">
              <a:solidFill>
                <a:schemeClr val="tx1"/>
              </a:solidFill>
              <a:latin typeface="+mn-lt"/>
            </a:endParaRPr>
          </a:p>
          <a:p>
            <a:pPr>
              <a:spcBef>
                <a:spcPts val="600"/>
              </a:spcBef>
            </a:pPr>
            <a:r>
              <a:rPr lang="lv-LV" sz="2000" dirty="0" smtClean="0">
                <a:solidFill>
                  <a:schemeClr val="tx1"/>
                </a:solidFill>
                <a:latin typeface="+mn-lt"/>
              </a:rPr>
              <a:t>pieeju </a:t>
            </a:r>
            <a:r>
              <a:rPr lang="lv-LV" sz="2000" dirty="0">
                <a:solidFill>
                  <a:schemeClr val="tx1"/>
                </a:solidFill>
                <a:latin typeface="+mn-lt"/>
              </a:rPr>
              <a:t>datoriem ar noteiktu minimālo programmatūru (dokumentu, tabulu un attēlu rediģēšana, dokumentu digitalizācija un digitalizēto dokumentu apstrāde, e-paraksts) un pieslēgumu internetam; </a:t>
            </a:r>
            <a:br>
              <a:rPr lang="lv-LV" sz="2000" dirty="0">
                <a:solidFill>
                  <a:schemeClr val="tx1"/>
                </a:solidFill>
                <a:latin typeface="+mn-lt"/>
              </a:rPr>
            </a:br>
            <a:endParaRPr lang="lv-LV" sz="2000" dirty="0" smtClean="0">
              <a:solidFill>
                <a:schemeClr val="tx1"/>
              </a:solidFill>
              <a:latin typeface="+mn-lt"/>
            </a:endParaRPr>
          </a:p>
          <a:p>
            <a:pPr>
              <a:spcBef>
                <a:spcPts val="600"/>
              </a:spcBef>
            </a:pPr>
            <a:r>
              <a:rPr lang="lv-LV" sz="2000" dirty="0" smtClean="0">
                <a:solidFill>
                  <a:schemeClr val="tx1"/>
                </a:solidFill>
                <a:latin typeface="+mn-lt"/>
              </a:rPr>
              <a:t>iespēju </a:t>
            </a:r>
            <a:r>
              <a:rPr lang="lv-LV" sz="2000" dirty="0">
                <a:solidFill>
                  <a:schemeClr val="tx1"/>
                </a:solidFill>
                <a:latin typeface="+mn-lt"/>
              </a:rPr>
              <a:t>digitalizēt dokumentus A4 un A3 izmērā; </a:t>
            </a:r>
            <a:br>
              <a:rPr lang="lv-LV" sz="2000" dirty="0">
                <a:solidFill>
                  <a:schemeClr val="tx1"/>
                </a:solidFill>
                <a:latin typeface="+mn-lt"/>
              </a:rPr>
            </a:br>
            <a:endParaRPr lang="lv-LV" sz="2000" dirty="0" smtClean="0">
              <a:solidFill>
                <a:schemeClr val="tx1"/>
              </a:solidFill>
              <a:latin typeface="+mn-lt"/>
            </a:endParaRPr>
          </a:p>
          <a:p>
            <a:pPr>
              <a:spcBef>
                <a:spcPts val="600"/>
              </a:spcBef>
            </a:pPr>
            <a:r>
              <a:rPr lang="lv-LV" sz="2000" dirty="0" smtClean="0">
                <a:solidFill>
                  <a:schemeClr val="tx1"/>
                </a:solidFill>
                <a:latin typeface="+mn-lt"/>
              </a:rPr>
              <a:t>iespēju </a:t>
            </a:r>
            <a:r>
              <a:rPr lang="lv-LV" sz="2000" dirty="0">
                <a:solidFill>
                  <a:schemeClr val="tx1"/>
                </a:solidFill>
                <a:latin typeface="+mn-lt"/>
              </a:rPr>
              <a:t>izdrukāt krāsainus un melnbaltus dokumentus A4 un A3 izmērā; </a:t>
            </a:r>
            <a:br>
              <a:rPr lang="lv-LV" sz="2000" dirty="0">
                <a:solidFill>
                  <a:schemeClr val="tx1"/>
                </a:solidFill>
                <a:latin typeface="+mn-lt"/>
              </a:rPr>
            </a:br>
            <a:endParaRPr lang="lv-LV" sz="2000" dirty="0" smtClean="0">
              <a:solidFill>
                <a:schemeClr val="tx1"/>
              </a:solidFill>
              <a:latin typeface="+mn-lt"/>
            </a:endParaRPr>
          </a:p>
          <a:p>
            <a:pPr>
              <a:spcBef>
                <a:spcPts val="600"/>
              </a:spcBef>
            </a:pPr>
            <a:r>
              <a:rPr lang="lv-LV" sz="2000" dirty="0" smtClean="0">
                <a:solidFill>
                  <a:schemeClr val="tx1"/>
                </a:solidFill>
                <a:latin typeface="+mn-lt"/>
              </a:rPr>
              <a:t>iespēju </a:t>
            </a:r>
            <a:r>
              <a:rPr lang="lv-LV" sz="2000" dirty="0">
                <a:solidFill>
                  <a:schemeClr val="tx1"/>
                </a:solidFill>
                <a:latin typeface="+mn-lt"/>
              </a:rPr>
              <a:t>pieslēgt apmeklētājiem piederošus datu nesējus, veikt tiem antivīrusu pārbaudi un darboties ar tiem.</a:t>
            </a:r>
            <a:endParaRPr sz="2000" dirty="0">
              <a:solidFill>
                <a:schemeClr val="tx1"/>
              </a:solidFill>
              <a:latin typeface="+mn-lt"/>
            </a:endParaRPr>
          </a:p>
          <a:p>
            <a:pPr>
              <a:spcBef>
                <a:spcPts val="600"/>
              </a:spcBef>
            </a:pPr>
            <a:endParaRPr sz="2000" dirty="0">
              <a:solidFill>
                <a:schemeClr val="tx1"/>
              </a:solidFill>
              <a:latin typeface="+mn-lt"/>
            </a:endParaRPr>
          </a:p>
        </p:txBody>
      </p:sp>
    </p:spTree>
    <p:extLst>
      <p:ext uri="{BB962C8B-B14F-4D97-AF65-F5344CB8AC3E}">
        <p14:creationId xmlns:p14="http://schemas.microsoft.com/office/powerpoint/2010/main" val="3853019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634082"/>
          </a:xfrm>
          <a:noFill/>
          <a:ln>
            <a:noFill/>
          </a:ln>
        </p:spPr>
        <p:txBody>
          <a:bodyPr vert="horz" wrap="square" lIns="91440" tIns="45720" rIns="91440" bIns="45720" numCol="1" anchor="ctr" anchorCtr="0" compatLnSpc="1">
            <a:prstTxWarp prst="textNoShape">
              <a:avLst/>
            </a:prstTxWarp>
          </a:bodyPr>
          <a:lstStyle/>
          <a:p>
            <a:r>
              <a:rPr lang="lv-LV" sz="2800" b="1" dirty="0" smtClean="0">
                <a:effectLst>
                  <a:outerShdw blurRad="38100" dist="38100" dir="2700000" algn="tl">
                    <a:srgbClr val="000000">
                      <a:alpha val="43137"/>
                    </a:srgbClr>
                  </a:outerShdw>
                </a:effectLst>
                <a:latin typeface="Times New Roman" pitchFamily="18" charset="0"/>
                <a:cs typeface="Times New Roman" pitchFamily="18" charset="0"/>
              </a:rPr>
              <a:t>Vispārējā informācija</a:t>
            </a:r>
            <a:endParaRPr lang="lv-LV"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Content Placeholder 2"/>
          <p:cNvSpPr>
            <a:spLocks noGrp="1"/>
          </p:cNvSpPr>
          <p:nvPr>
            <p:ph idx="1"/>
          </p:nvPr>
        </p:nvSpPr>
        <p:spPr>
          <a:xfrm>
            <a:off x="673224" y="980728"/>
            <a:ext cx="7931224" cy="5328592"/>
          </a:xfrm>
          <a:noFill/>
          <a:ln>
            <a:noFill/>
          </a:ln>
        </p:spPr>
        <p:txBody>
          <a:bodyPr vert="horz" wrap="square" lIns="91440" tIns="45720" rIns="91440" bIns="45720" numCol="1" anchor="t" anchorCtr="0" compatLnSpc="1">
            <a:prstTxWarp prst="textNoShape">
              <a:avLst/>
            </a:prstTxWarp>
          </a:bodyPr>
          <a:lstStyle/>
          <a:p>
            <a:pPr>
              <a:spcBef>
                <a:spcPts val="600"/>
              </a:spcBef>
              <a:buNone/>
            </a:pPr>
            <a:r>
              <a:rPr lang="lv-LV" sz="1600" b="1" dirty="0" smtClean="0"/>
              <a:t>Mērķis:</a:t>
            </a:r>
          </a:p>
          <a:p>
            <a:pPr>
              <a:spcBef>
                <a:spcPts val="600"/>
              </a:spcBef>
              <a:buNone/>
            </a:pPr>
            <a:r>
              <a:rPr lang="lv-LV" sz="1600" dirty="0" smtClean="0"/>
              <a:t>	</a:t>
            </a:r>
            <a:r>
              <a:rPr lang="lv-LV" sz="1600" b="1" dirty="0" smtClean="0"/>
              <a:t>Paaugstināt piekļuves iespējas internetam </a:t>
            </a:r>
            <a:r>
              <a:rPr lang="lv-LV" sz="1600" dirty="0" smtClean="0"/>
              <a:t>pēc iespējas plašākām sabiedrības grupām, nodrošinot piekļuvi publiskās pārvaldes un komercsabiedrību piedāvātajiem elektroniskajiem pakalpojumiem un informācijai, lai veicinātu iedzīvotāju iekļaušanos sabiedrības sociālajos, ekonomiskajos un kultūras procesos un uzlabotu viņu dzīves kvalitāti</a:t>
            </a:r>
          </a:p>
          <a:p>
            <a:pPr>
              <a:spcBef>
                <a:spcPts val="600"/>
              </a:spcBef>
              <a:buNone/>
            </a:pPr>
            <a:r>
              <a:rPr lang="lv-LV" sz="1600" b="1" dirty="0" smtClean="0"/>
              <a:t>Normatīvo aktu bāze:</a:t>
            </a:r>
          </a:p>
          <a:p>
            <a:pPr>
              <a:spcBef>
                <a:spcPts val="600"/>
              </a:spcBef>
              <a:buNone/>
            </a:pPr>
            <a:r>
              <a:rPr lang="lv-LV" sz="1600" dirty="0" smtClean="0"/>
              <a:t>	2011.gada 11.oktobra Ministru kabineta </a:t>
            </a:r>
            <a:r>
              <a:rPr lang="lv-LV" sz="1600" b="1" dirty="0" smtClean="0"/>
              <a:t>noteikumi Nr.792 </a:t>
            </a:r>
            <a:r>
              <a:rPr lang="lv-LV" sz="1600" dirty="0" smtClean="0"/>
              <a:t>“Noteikumi par darbības programmas “Infrastruktūra un pakalpojumi" papildinājuma 3.2.2.2.aktivitāti “Publisko interneta pieejas punktu attīstība””</a:t>
            </a:r>
          </a:p>
          <a:p>
            <a:pPr>
              <a:spcBef>
                <a:spcPts val="600"/>
              </a:spcBef>
              <a:buNone/>
            </a:pPr>
            <a:r>
              <a:rPr lang="lv-LV" sz="1600" b="1" dirty="0" smtClean="0"/>
              <a:t>Plānotais rezultāts</a:t>
            </a:r>
          </a:p>
          <a:p>
            <a:pPr>
              <a:spcBef>
                <a:spcPts val="600"/>
              </a:spcBef>
              <a:buNone/>
            </a:pPr>
            <a:r>
              <a:rPr lang="lv-LV" sz="1600" b="1" dirty="0" smtClean="0"/>
              <a:t>	Izveidoti 547 jauni vai pilnveidoti esošie Publiskie interneta pieejas punkti – </a:t>
            </a:r>
            <a:r>
              <a:rPr lang="lv-LV" sz="1600" dirty="0" smtClean="0"/>
              <a:t>katrā republikas pilsētā (izņemot Rīgu), novadā vai novada teritoriālajā vienībā (pilsētā, pagastā) ne vairāk kā viens publiskais interneta pieejas punkts</a:t>
            </a:r>
          </a:p>
          <a:p>
            <a:pPr>
              <a:spcBef>
                <a:spcPts val="600"/>
              </a:spcBef>
              <a:buNone/>
            </a:pPr>
            <a:r>
              <a:rPr lang="lv-LV" sz="1600" b="1" dirty="0" smtClean="0"/>
              <a:t>Prognozējamie projekta īstenošanas posmi</a:t>
            </a:r>
          </a:p>
          <a:p>
            <a:pPr>
              <a:spcBef>
                <a:spcPts val="600"/>
              </a:spcBef>
              <a:buNone/>
            </a:pPr>
            <a:endParaRPr lang="lv-LV" sz="1600" dirty="0" smtClean="0"/>
          </a:p>
        </p:txBody>
      </p:sp>
      <p:grpSp>
        <p:nvGrpSpPr>
          <p:cNvPr id="4" name="Satura vietturis 3"/>
          <p:cNvGrpSpPr/>
          <p:nvPr/>
        </p:nvGrpSpPr>
        <p:grpSpPr>
          <a:xfrm>
            <a:off x="931263" y="5197938"/>
            <a:ext cx="7241137" cy="1183390"/>
            <a:chOff x="1618023" y="3410904"/>
            <a:chExt cx="7068777" cy="1255398"/>
          </a:xfrm>
        </p:grpSpPr>
        <p:sp>
          <p:nvSpPr>
            <p:cNvPr id="5" name="Brīvforma 3"/>
            <p:cNvSpPr/>
            <p:nvPr/>
          </p:nvSpPr>
          <p:spPr>
            <a:xfrm>
              <a:off x="1618023" y="3410904"/>
              <a:ext cx="1234375" cy="1255398"/>
            </a:xfrm>
            <a:custGeom>
              <a:avLst/>
              <a:gdLst>
                <a:gd name="f0" fmla="val 10800000"/>
                <a:gd name="f1" fmla="val 5400000"/>
                <a:gd name="f2" fmla="val 180"/>
                <a:gd name="f3" fmla="val w"/>
                <a:gd name="f4" fmla="val h"/>
                <a:gd name="f5" fmla="val 0"/>
                <a:gd name="f6" fmla="val 1028699"/>
                <a:gd name="f7" fmla="val 1255394"/>
                <a:gd name="f8" fmla="val 102870"/>
                <a:gd name="f9" fmla="val 46056"/>
                <a:gd name="f10" fmla="val 925829"/>
                <a:gd name="f11" fmla="val 982643"/>
                <a:gd name="f12" fmla="val 1152524"/>
                <a:gd name="f13" fmla="val 1209338"/>
                <a:gd name="f14" fmla="+- 0 0 -90"/>
                <a:gd name="f15" fmla="*/ f3 1 1028699"/>
                <a:gd name="f16" fmla="*/ f4 1 1255394"/>
                <a:gd name="f17" fmla="+- f7 0 f5"/>
                <a:gd name="f18" fmla="+- f6 0 f5"/>
                <a:gd name="f19" fmla="*/ f14 f0 1"/>
                <a:gd name="f20" fmla="*/ f18 1 1028699"/>
                <a:gd name="f21" fmla="*/ f17 1 1255394"/>
                <a:gd name="f22" fmla="*/ 0 f18 1"/>
                <a:gd name="f23" fmla="*/ 102870 f17 1"/>
                <a:gd name="f24" fmla="*/ 102870 f18 1"/>
                <a:gd name="f25" fmla="*/ 0 f17 1"/>
                <a:gd name="f26" fmla="*/ 925829 f18 1"/>
                <a:gd name="f27" fmla="*/ 1028699 f18 1"/>
                <a:gd name="f28" fmla="*/ 1152524 f17 1"/>
                <a:gd name="f29" fmla="*/ 1255394 f17 1"/>
                <a:gd name="f30" fmla="*/ f19 1 f2"/>
                <a:gd name="f31" fmla="*/ f22 1 1028699"/>
                <a:gd name="f32" fmla="*/ f23 1 1255394"/>
                <a:gd name="f33" fmla="*/ f24 1 1028699"/>
                <a:gd name="f34" fmla="*/ f25 1 1255394"/>
                <a:gd name="f35" fmla="*/ f26 1 1028699"/>
                <a:gd name="f36" fmla="*/ f27 1 1028699"/>
                <a:gd name="f37" fmla="*/ f28 1 1255394"/>
                <a:gd name="f38" fmla="*/ f29 1 125539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28699" h="125539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tx2"/>
            </a:solidFill>
            <a:ln w="26426">
              <a:solidFill>
                <a:srgbClr val="FFFFFF"/>
              </a:solidFill>
              <a:prstDash val="solid"/>
            </a:ln>
          </p:spPr>
          <p:txBody>
            <a:bodyPr vert="horz" wrap="square" lIns="79662" tIns="79662" rIns="79662" bIns="79662" anchor="ctr" anchorCtr="1" compatLnSpc="1"/>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lv-LV" sz="1300" b="0" i="0" u="none" strike="noStrike" kern="1200" cap="none" spc="0" baseline="0" dirty="0">
                  <a:solidFill>
                    <a:srgbClr val="FFFFFF"/>
                  </a:solidFill>
                  <a:uFillTx/>
                  <a:latin typeface="Arial"/>
                </a:rPr>
                <a:t>Aptauja, pašvaldību </a:t>
              </a:r>
              <a:r>
                <a:rPr lang="lv-LV" sz="1300" b="0" i="0" u="none" strike="noStrike" kern="1200" cap="none" spc="0" baseline="0" dirty="0" smtClean="0">
                  <a:solidFill>
                    <a:srgbClr val="FFFFFF"/>
                  </a:solidFill>
                  <a:uFillTx/>
                  <a:latin typeface="Arial"/>
                </a:rPr>
                <a:t>vajadzību precizēšana</a:t>
              </a:r>
            </a:p>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lv-LV" sz="1300" b="1" dirty="0" smtClean="0">
                  <a:solidFill>
                    <a:srgbClr val="FFFFFF"/>
                  </a:solidFill>
                  <a:latin typeface="Arial"/>
                </a:rPr>
                <a:t>12.2012</a:t>
              </a:r>
              <a:endParaRPr lang="lv-LV" sz="1300" b="1" i="0" u="none" strike="noStrike" kern="1200" cap="none" spc="0" baseline="0" dirty="0">
                <a:solidFill>
                  <a:srgbClr val="FFFFFF"/>
                </a:solidFill>
                <a:uFillTx/>
                <a:latin typeface="Arial"/>
              </a:endParaRPr>
            </a:p>
          </p:txBody>
        </p:sp>
        <p:sp>
          <p:nvSpPr>
            <p:cNvPr id="6" name="Brīvforma 4"/>
            <p:cNvSpPr/>
            <p:nvPr/>
          </p:nvSpPr>
          <p:spPr>
            <a:xfrm>
              <a:off x="2985784" y="3911044"/>
              <a:ext cx="218084" cy="255117"/>
            </a:xfrm>
            <a:custGeom>
              <a:avLst/>
              <a:gdLst>
                <a:gd name="f0" fmla="val 10800000"/>
                <a:gd name="f1" fmla="val 5400000"/>
                <a:gd name="f2" fmla="val 180"/>
                <a:gd name="f3" fmla="val w"/>
                <a:gd name="f4" fmla="val h"/>
                <a:gd name="f5" fmla="val 0"/>
                <a:gd name="f6" fmla="val 218084"/>
                <a:gd name="f7" fmla="val 255117"/>
                <a:gd name="f8" fmla="val 51023"/>
                <a:gd name="f9" fmla="val 109042"/>
                <a:gd name="f10" fmla="val 127559"/>
                <a:gd name="f11" fmla="val 204094"/>
                <a:gd name="f12" fmla="+- 0 0 -90"/>
                <a:gd name="f13" fmla="*/ f3 1 218084"/>
                <a:gd name="f14" fmla="*/ f4 1 255117"/>
                <a:gd name="f15" fmla="+- f7 0 f5"/>
                <a:gd name="f16" fmla="+- f6 0 f5"/>
                <a:gd name="f17" fmla="*/ f12 f0 1"/>
                <a:gd name="f18" fmla="*/ f16 1 218084"/>
                <a:gd name="f19" fmla="*/ f15 1 255117"/>
                <a:gd name="f20" fmla="*/ 0 f16 1"/>
                <a:gd name="f21" fmla="*/ 51023 f15 1"/>
                <a:gd name="f22" fmla="*/ 109042 f16 1"/>
                <a:gd name="f23" fmla="*/ 0 f15 1"/>
                <a:gd name="f24" fmla="*/ 218084 f16 1"/>
                <a:gd name="f25" fmla="*/ 127559 f15 1"/>
                <a:gd name="f26" fmla="*/ 255117 f15 1"/>
                <a:gd name="f27" fmla="*/ 204094 f15 1"/>
                <a:gd name="f28" fmla="*/ f17 1 f2"/>
                <a:gd name="f29" fmla="*/ f20 1 218084"/>
                <a:gd name="f30" fmla="*/ f21 1 255117"/>
                <a:gd name="f31" fmla="*/ f22 1 218084"/>
                <a:gd name="f32" fmla="*/ f23 1 255117"/>
                <a:gd name="f33" fmla="*/ f24 1 218084"/>
                <a:gd name="f34" fmla="*/ f25 1 255117"/>
                <a:gd name="f35" fmla="*/ f26 1 255117"/>
                <a:gd name="f36" fmla="*/ f27 1 255117"/>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218084" h="255117">
                  <a:moveTo>
                    <a:pt x="f5" y="f8"/>
                  </a:moveTo>
                  <a:lnTo>
                    <a:pt x="f9" y="f8"/>
                  </a:lnTo>
                  <a:lnTo>
                    <a:pt x="f9" y="f5"/>
                  </a:lnTo>
                  <a:lnTo>
                    <a:pt x="f6" y="f10"/>
                  </a:lnTo>
                  <a:lnTo>
                    <a:pt x="f9" y="f7"/>
                  </a:lnTo>
                  <a:lnTo>
                    <a:pt x="f9" y="f11"/>
                  </a:lnTo>
                  <a:lnTo>
                    <a:pt x="f5" y="f11"/>
                  </a:lnTo>
                  <a:lnTo>
                    <a:pt x="f5" y="f8"/>
                  </a:lnTo>
                  <a:close/>
                </a:path>
              </a:pathLst>
            </a:custGeom>
            <a:solidFill>
              <a:schemeClr val="tx2"/>
            </a:solidFill>
            <a:ln>
              <a:noFill/>
              <a:prstDash val="solid"/>
            </a:ln>
          </p:spPr>
          <p:txBody>
            <a:bodyPr vert="horz" wrap="square" lIns="0" tIns="51023" rIns="65425" bIns="51023" anchor="ctr" anchorCtr="1" compatLnSpc="1"/>
            <a:lstStyle/>
            <a:p>
              <a:pPr marL="0" marR="0" lvl="0" indent="0" algn="ctr"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lv-LV" sz="1100" b="0" i="0" u="none" strike="noStrike" kern="1200" cap="none" spc="0" baseline="0">
                <a:solidFill>
                  <a:srgbClr val="FFFFFF"/>
                </a:solidFill>
                <a:uFillTx/>
                <a:latin typeface="Arial"/>
              </a:endParaRPr>
            </a:p>
          </p:txBody>
        </p:sp>
        <p:sp>
          <p:nvSpPr>
            <p:cNvPr id="7" name="Brīvforma 5"/>
            <p:cNvSpPr/>
            <p:nvPr/>
          </p:nvSpPr>
          <p:spPr>
            <a:xfrm>
              <a:off x="3344456" y="3410904"/>
              <a:ext cx="1028700" cy="1255398"/>
            </a:xfrm>
            <a:custGeom>
              <a:avLst/>
              <a:gdLst>
                <a:gd name="f0" fmla="val 10800000"/>
                <a:gd name="f1" fmla="val 5400000"/>
                <a:gd name="f2" fmla="val 180"/>
                <a:gd name="f3" fmla="val w"/>
                <a:gd name="f4" fmla="val h"/>
                <a:gd name="f5" fmla="val 0"/>
                <a:gd name="f6" fmla="val 1028699"/>
                <a:gd name="f7" fmla="val 1255394"/>
                <a:gd name="f8" fmla="val 102870"/>
                <a:gd name="f9" fmla="val 46056"/>
                <a:gd name="f10" fmla="val 925829"/>
                <a:gd name="f11" fmla="val 982643"/>
                <a:gd name="f12" fmla="val 1152524"/>
                <a:gd name="f13" fmla="val 1209338"/>
                <a:gd name="f14" fmla="+- 0 0 -90"/>
                <a:gd name="f15" fmla="*/ f3 1 1028699"/>
                <a:gd name="f16" fmla="*/ f4 1 1255394"/>
                <a:gd name="f17" fmla="+- f7 0 f5"/>
                <a:gd name="f18" fmla="+- f6 0 f5"/>
                <a:gd name="f19" fmla="*/ f14 f0 1"/>
                <a:gd name="f20" fmla="*/ f18 1 1028699"/>
                <a:gd name="f21" fmla="*/ f17 1 1255394"/>
                <a:gd name="f22" fmla="*/ 0 f18 1"/>
                <a:gd name="f23" fmla="*/ 102870 f17 1"/>
                <a:gd name="f24" fmla="*/ 102870 f18 1"/>
                <a:gd name="f25" fmla="*/ 0 f17 1"/>
                <a:gd name="f26" fmla="*/ 925829 f18 1"/>
                <a:gd name="f27" fmla="*/ 1028699 f18 1"/>
                <a:gd name="f28" fmla="*/ 1152524 f17 1"/>
                <a:gd name="f29" fmla="*/ 1255394 f17 1"/>
                <a:gd name="f30" fmla="*/ f19 1 f2"/>
                <a:gd name="f31" fmla="*/ f22 1 1028699"/>
                <a:gd name="f32" fmla="*/ f23 1 1255394"/>
                <a:gd name="f33" fmla="*/ f24 1 1028699"/>
                <a:gd name="f34" fmla="*/ f25 1 1255394"/>
                <a:gd name="f35" fmla="*/ f26 1 1028699"/>
                <a:gd name="f36" fmla="*/ f27 1 1028699"/>
                <a:gd name="f37" fmla="*/ f28 1 1255394"/>
                <a:gd name="f38" fmla="*/ f29 1 125539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28699" h="125539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tx2"/>
            </a:solidFill>
            <a:ln w="26426">
              <a:solidFill>
                <a:srgbClr val="FFFFFF"/>
              </a:solidFill>
              <a:prstDash val="solid"/>
            </a:ln>
          </p:spPr>
          <p:txBody>
            <a:bodyPr vert="horz" wrap="square" lIns="79662" tIns="79662" rIns="79662" bIns="79662" anchor="ctr" anchorCtr="1" compatLnSpc="1"/>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lv-LV" sz="1300" b="0" i="0" u="none" strike="noStrike" kern="1200" cap="none" spc="0" baseline="0" dirty="0" smtClean="0">
                  <a:solidFill>
                    <a:srgbClr val="FFFFFF"/>
                  </a:solidFill>
                  <a:uFillTx/>
                  <a:latin typeface="Arial"/>
                </a:rPr>
                <a:t>MK noteikumu precizēšana</a:t>
              </a:r>
            </a:p>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lv-LV" sz="1300" b="1" dirty="0" smtClean="0">
                  <a:solidFill>
                    <a:srgbClr val="FFFFFF"/>
                  </a:solidFill>
                  <a:latin typeface="Arial"/>
                </a:rPr>
                <a:t>līdz 12.2012</a:t>
              </a:r>
              <a:endParaRPr lang="lv-LV" sz="1300" b="1" i="0" u="none" strike="noStrike" kern="1200" cap="none" spc="0" baseline="0" dirty="0">
                <a:solidFill>
                  <a:srgbClr val="FFFFFF"/>
                </a:solidFill>
                <a:uFillTx/>
                <a:latin typeface="Arial"/>
              </a:endParaRPr>
            </a:p>
          </p:txBody>
        </p:sp>
        <p:sp>
          <p:nvSpPr>
            <p:cNvPr id="10" name="Brīvforma 8"/>
            <p:cNvSpPr/>
            <p:nvPr/>
          </p:nvSpPr>
          <p:spPr>
            <a:xfrm>
              <a:off x="4469129" y="3911044"/>
              <a:ext cx="218084" cy="255117"/>
            </a:xfrm>
            <a:custGeom>
              <a:avLst/>
              <a:gdLst>
                <a:gd name="f0" fmla="val 10800000"/>
                <a:gd name="f1" fmla="val 5400000"/>
                <a:gd name="f2" fmla="val 180"/>
                <a:gd name="f3" fmla="val w"/>
                <a:gd name="f4" fmla="val h"/>
                <a:gd name="f5" fmla="val 0"/>
                <a:gd name="f6" fmla="val 218084"/>
                <a:gd name="f7" fmla="val 255117"/>
                <a:gd name="f8" fmla="val 51023"/>
                <a:gd name="f9" fmla="val 109042"/>
                <a:gd name="f10" fmla="val 127559"/>
                <a:gd name="f11" fmla="val 204094"/>
                <a:gd name="f12" fmla="+- 0 0 -90"/>
                <a:gd name="f13" fmla="*/ f3 1 218084"/>
                <a:gd name="f14" fmla="*/ f4 1 255117"/>
                <a:gd name="f15" fmla="+- f7 0 f5"/>
                <a:gd name="f16" fmla="+- f6 0 f5"/>
                <a:gd name="f17" fmla="*/ f12 f0 1"/>
                <a:gd name="f18" fmla="*/ f16 1 218084"/>
                <a:gd name="f19" fmla="*/ f15 1 255117"/>
                <a:gd name="f20" fmla="*/ 0 f16 1"/>
                <a:gd name="f21" fmla="*/ 51023 f15 1"/>
                <a:gd name="f22" fmla="*/ 109042 f16 1"/>
                <a:gd name="f23" fmla="*/ 0 f15 1"/>
                <a:gd name="f24" fmla="*/ 218084 f16 1"/>
                <a:gd name="f25" fmla="*/ 127559 f15 1"/>
                <a:gd name="f26" fmla="*/ 255117 f15 1"/>
                <a:gd name="f27" fmla="*/ 204094 f15 1"/>
                <a:gd name="f28" fmla="*/ f17 1 f2"/>
                <a:gd name="f29" fmla="*/ f20 1 218084"/>
                <a:gd name="f30" fmla="*/ f21 1 255117"/>
                <a:gd name="f31" fmla="*/ f22 1 218084"/>
                <a:gd name="f32" fmla="*/ f23 1 255117"/>
                <a:gd name="f33" fmla="*/ f24 1 218084"/>
                <a:gd name="f34" fmla="*/ f25 1 255117"/>
                <a:gd name="f35" fmla="*/ f26 1 255117"/>
                <a:gd name="f36" fmla="*/ f27 1 255117"/>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218084" h="255117">
                  <a:moveTo>
                    <a:pt x="f5" y="f8"/>
                  </a:moveTo>
                  <a:lnTo>
                    <a:pt x="f9" y="f8"/>
                  </a:lnTo>
                  <a:lnTo>
                    <a:pt x="f9" y="f5"/>
                  </a:lnTo>
                  <a:lnTo>
                    <a:pt x="f6" y="f10"/>
                  </a:lnTo>
                  <a:lnTo>
                    <a:pt x="f9" y="f7"/>
                  </a:lnTo>
                  <a:lnTo>
                    <a:pt x="f9" y="f11"/>
                  </a:lnTo>
                  <a:lnTo>
                    <a:pt x="f5" y="f11"/>
                  </a:lnTo>
                  <a:lnTo>
                    <a:pt x="f5" y="f8"/>
                  </a:lnTo>
                  <a:close/>
                </a:path>
              </a:pathLst>
            </a:custGeom>
            <a:solidFill>
              <a:schemeClr val="tx2"/>
            </a:solidFill>
            <a:ln>
              <a:noFill/>
              <a:prstDash val="solid"/>
            </a:ln>
          </p:spPr>
          <p:txBody>
            <a:bodyPr vert="horz" wrap="square" lIns="0" tIns="51023" rIns="65425" bIns="51023" anchor="ctr" anchorCtr="1" compatLnSpc="1"/>
            <a:lstStyle/>
            <a:p>
              <a:pPr marL="0" marR="0" lvl="0" indent="0" algn="ctr"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lv-LV" sz="1100" b="0" i="0" u="none" strike="noStrike" kern="1200" cap="none" spc="0" baseline="0">
                <a:solidFill>
                  <a:srgbClr val="FFFFFF"/>
                </a:solidFill>
                <a:uFillTx/>
                <a:latin typeface="Arial"/>
              </a:endParaRPr>
            </a:p>
          </p:txBody>
        </p:sp>
        <p:sp>
          <p:nvSpPr>
            <p:cNvPr id="11" name="Brīvforma 9"/>
            <p:cNvSpPr/>
            <p:nvPr/>
          </p:nvSpPr>
          <p:spPr>
            <a:xfrm>
              <a:off x="4777740" y="3410904"/>
              <a:ext cx="1028700" cy="1255398"/>
            </a:xfrm>
            <a:custGeom>
              <a:avLst/>
              <a:gdLst>
                <a:gd name="f0" fmla="val 10800000"/>
                <a:gd name="f1" fmla="val 5400000"/>
                <a:gd name="f2" fmla="val 180"/>
                <a:gd name="f3" fmla="val w"/>
                <a:gd name="f4" fmla="val h"/>
                <a:gd name="f5" fmla="val 0"/>
                <a:gd name="f6" fmla="val 1028699"/>
                <a:gd name="f7" fmla="val 1255394"/>
                <a:gd name="f8" fmla="val 102870"/>
                <a:gd name="f9" fmla="val 46056"/>
                <a:gd name="f10" fmla="val 925829"/>
                <a:gd name="f11" fmla="val 982643"/>
                <a:gd name="f12" fmla="val 1152524"/>
                <a:gd name="f13" fmla="val 1209338"/>
                <a:gd name="f14" fmla="+- 0 0 -90"/>
                <a:gd name="f15" fmla="*/ f3 1 1028699"/>
                <a:gd name="f16" fmla="*/ f4 1 1255394"/>
                <a:gd name="f17" fmla="+- f7 0 f5"/>
                <a:gd name="f18" fmla="+- f6 0 f5"/>
                <a:gd name="f19" fmla="*/ f14 f0 1"/>
                <a:gd name="f20" fmla="*/ f18 1 1028699"/>
                <a:gd name="f21" fmla="*/ f17 1 1255394"/>
                <a:gd name="f22" fmla="*/ 0 f18 1"/>
                <a:gd name="f23" fmla="*/ 102870 f17 1"/>
                <a:gd name="f24" fmla="*/ 102870 f18 1"/>
                <a:gd name="f25" fmla="*/ 0 f17 1"/>
                <a:gd name="f26" fmla="*/ 925829 f18 1"/>
                <a:gd name="f27" fmla="*/ 1028699 f18 1"/>
                <a:gd name="f28" fmla="*/ 1152524 f17 1"/>
                <a:gd name="f29" fmla="*/ 1255394 f17 1"/>
                <a:gd name="f30" fmla="*/ f19 1 f2"/>
                <a:gd name="f31" fmla="*/ f22 1 1028699"/>
                <a:gd name="f32" fmla="*/ f23 1 1255394"/>
                <a:gd name="f33" fmla="*/ f24 1 1028699"/>
                <a:gd name="f34" fmla="*/ f25 1 1255394"/>
                <a:gd name="f35" fmla="*/ f26 1 1028699"/>
                <a:gd name="f36" fmla="*/ f27 1 1028699"/>
                <a:gd name="f37" fmla="*/ f28 1 1255394"/>
                <a:gd name="f38" fmla="*/ f29 1 125539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28699" h="125539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tx2"/>
            </a:solidFill>
            <a:ln w="26426">
              <a:solidFill>
                <a:srgbClr val="FFFFFF"/>
              </a:solidFill>
              <a:prstDash val="solid"/>
            </a:ln>
          </p:spPr>
          <p:txBody>
            <a:bodyPr vert="horz" wrap="square" lIns="79662" tIns="79662" rIns="79662" bIns="79662" anchor="ctr" anchorCtr="1" compatLnSpc="1"/>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lv-LV" sz="1300" b="0" i="0" u="none" strike="noStrike" kern="1200" cap="none" spc="0" baseline="0" dirty="0">
                  <a:solidFill>
                    <a:srgbClr val="FFFFFF"/>
                  </a:solidFill>
                  <a:uFillTx/>
                  <a:latin typeface="Arial"/>
                </a:rPr>
                <a:t>Projekta </a:t>
              </a:r>
              <a:r>
                <a:rPr lang="lv-LV" sz="1300" b="0" i="0" u="none" strike="noStrike" kern="1200" cap="none" spc="0" baseline="0" dirty="0" smtClean="0">
                  <a:solidFill>
                    <a:srgbClr val="FFFFFF"/>
                  </a:solidFill>
                  <a:uFillTx/>
                  <a:latin typeface="Arial"/>
                </a:rPr>
                <a:t>iesniegums</a:t>
              </a:r>
            </a:p>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lv-LV" sz="1300" b="1" dirty="0" smtClean="0">
                  <a:solidFill>
                    <a:srgbClr val="FFFFFF"/>
                  </a:solidFill>
                  <a:latin typeface="Arial"/>
                </a:rPr>
                <a:t>01.2013.</a:t>
              </a:r>
              <a:endParaRPr lang="lv-LV" sz="1300" b="1" i="0" u="none" strike="noStrike" kern="1200" cap="none" spc="0" baseline="0" dirty="0">
                <a:solidFill>
                  <a:srgbClr val="FFFFFF"/>
                </a:solidFill>
                <a:uFillTx/>
                <a:latin typeface="Arial"/>
              </a:endParaRPr>
            </a:p>
          </p:txBody>
        </p:sp>
        <p:sp>
          <p:nvSpPr>
            <p:cNvPr id="12" name="Brīvforma 10"/>
            <p:cNvSpPr/>
            <p:nvPr/>
          </p:nvSpPr>
          <p:spPr>
            <a:xfrm>
              <a:off x="5909309" y="3911044"/>
              <a:ext cx="218084" cy="255117"/>
            </a:xfrm>
            <a:custGeom>
              <a:avLst/>
              <a:gdLst>
                <a:gd name="f0" fmla="val 10800000"/>
                <a:gd name="f1" fmla="val 5400000"/>
                <a:gd name="f2" fmla="val 180"/>
                <a:gd name="f3" fmla="val w"/>
                <a:gd name="f4" fmla="val h"/>
                <a:gd name="f5" fmla="val 0"/>
                <a:gd name="f6" fmla="val 218084"/>
                <a:gd name="f7" fmla="val 255117"/>
                <a:gd name="f8" fmla="val 51023"/>
                <a:gd name="f9" fmla="val 109042"/>
                <a:gd name="f10" fmla="val 127559"/>
                <a:gd name="f11" fmla="val 204094"/>
                <a:gd name="f12" fmla="+- 0 0 -90"/>
                <a:gd name="f13" fmla="*/ f3 1 218084"/>
                <a:gd name="f14" fmla="*/ f4 1 255117"/>
                <a:gd name="f15" fmla="+- f7 0 f5"/>
                <a:gd name="f16" fmla="+- f6 0 f5"/>
                <a:gd name="f17" fmla="*/ f12 f0 1"/>
                <a:gd name="f18" fmla="*/ f16 1 218084"/>
                <a:gd name="f19" fmla="*/ f15 1 255117"/>
                <a:gd name="f20" fmla="*/ 0 f16 1"/>
                <a:gd name="f21" fmla="*/ 51023 f15 1"/>
                <a:gd name="f22" fmla="*/ 109042 f16 1"/>
                <a:gd name="f23" fmla="*/ 0 f15 1"/>
                <a:gd name="f24" fmla="*/ 218084 f16 1"/>
                <a:gd name="f25" fmla="*/ 127559 f15 1"/>
                <a:gd name="f26" fmla="*/ 255117 f15 1"/>
                <a:gd name="f27" fmla="*/ 204094 f15 1"/>
                <a:gd name="f28" fmla="*/ f17 1 f2"/>
                <a:gd name="f29" fmla="*/ f20 1 218084"/>
                <a:gd name="f30" fmla="*/ f21 1 255117"/>
                <a:gd name="f31" fmla="*/ f22 1 218084"/>
                <a:gd name="f32" fmla="*/ f23 1 255117"/>
                <a:gd name="f33" fmla="*/ f24 1 218084"/>
                <a:gd name="f34" fmla="*/ f25 1 255117"/>
                <a:gd name="f35" fmla="*/ f26 1 255117"/>
                <a:gd name="f36" fmla="*/ f27 1 255117"/>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218084" h="255117">
                  <a:moveTo>
                    <a:pt x="f5" y="f8"/>
                  </a:moveTo>
                  <a:lnTo>
                    <a:pt x="f9" y="f8"/>
                  </a:lnTo>
                  <a:lnTo>
                    <a:pt x="f9" y="f5"/>
                  </a:lnTo>
                  <a:lnTo>
                    <a:pt x="f6" y="f10"/>
                  </a:lnTo>
                  <a:lnTo>
                    <a:pt x="f9" y="f7"/>
                  </a:lnTo>
                  <a:lnTo>
                    <a:pt x="f9" y="f11"/>
                  </a:lnTo>
                  <a:lnTo>
                    <a:pt x="f5" y="f11"/>
                  </a:lnTo>
                  <a:lnTo>
                    <a:pt x="f5" y="f8"/>
                  </a:lnTo>
                  <a:close/>
                </a:path>
              </a:pathLst>
            </a:custGeom>
            <a:solidFill>
              <a:schemeClr val="tx2"/>
            </a:solidFill>
            <a:ln>
              <a:noFill/>
              <a:prstDash val="solid"/>
            </a:ln>
          </p:spPr>
          <p:txBody>
            <a:bodyPr vert="horz" wrap="square" lIns="0" tIns="51023" rIns="65425" bIns="51023" anchor="ctr" anchorCtr="1" compatLnSpc="1"/>
            <a:lstStyle/>
            <a:p>
              <a:pPr marL="0" marR="0" lvl="0" indent="0" algn="ctr"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lv-LV" sz="1100" b="0" i="0" u="none" strike="noStrike" kern="1200" cap="none" spc="0" baseline="0">
                <a:solidFill>
                  <a:srgbClr val="FFFFFF"/>
                </a:solidFill>
                <a:uFillTx/>
                <a:latin typeface="Arial"/>
              </a:endParaRPr>
            </a:p>
          </p:txBody>
        </p:sp>
        <p:sp>
          <p:nvSpPr>
            <p:cNvPr id="13" name="Brīvforma 11"/>
            <p:cNvSpPr/>
            <p:nvPr/>
          </p:nvSpPr>
          <p:spPr>
            <a:xfrm>
              <a:off x="6217920" y="3410904"/>
              <a:ext cx="1028700" cy="1255398"/>
            </a:xfrm>
            <a:custGeom>
              <a:avLst/>
              <a:gdLst>
                <a:gd name="f0" fmla="val 10800000"/>
                <a:gd name="f1" fmla="val 5400000"/>
                <a:gd name="f2" fmla="val 180"/>
                <a:gd name="f3" fmla="val w"/>
                <a:gd name="f4" fmla="val h"/>
                <a:gd name="f5" fmla="val 0"/>
                <a:gd name="f6" fmla="val 1028699"/>
                <a:gd name="f7" fmla="val 1255394"/>
                <a:gd name="f8" fmla="val 102870"/>
                <a:gd name="f9" fmla="val 46056"/>
                <a:gd name="f10" fmla="val 925829"/>
                <a:gd name="f11" fmla="val 982643"/>
                <a:gd name="f12" fmla="val 1152524"/>
                <a:gd name="f13" fmla="val 1209338"/>
                <a:gd name="f14" fmla="+- 0 0 -90"/>
                <a:gd name="f15" fmla="*/ f3 1 1028699"/>
                <a:gd name="f16" fmla="*/ f4 1 1255394"/>
                <a:gd name="f17" fmla="+- f7 0 f5"/>
                <a:gd name="f18" fmla="+- f6 0 f5"/>
                <a:gd name="f19" fmla="*/ f14 f0 1"/>
                <a:gd name="f20" fmla="*/ f18 1 1028699"/>
                <a:gd name="f21" fmla="*/ f17 1 1255394"/>
                <a:gd name="f22" fmla="*/ 0 f18 1"/>
                <a:gd name="f23" fmla="*/ 102870 f17 1"/>
                <a:gd name="f24" fmla="*/ 102870 f18 1"/>
                <a:gd name="f25" fmla="*/ 0 f17 1"/>
                <a:gd name="f26" fmla="*/ 925829 f18 1"/>
                <a:gd name="f27" fmla="*/ 1028699 f18 1"/>
                <a:gd name="f28" fmla="*/ 1152524 f17 1"/>
                <a:gd name="f29" fmla="*/ 1255394 f17 1"/>
                <a:gd name="f30" fmla="*/ f19 1 f2"/>
                <a:gd name="f31" fmla="*/ f22 1 1028699"/>
                <a:gd name="f32" fmla="*/ f23 1 1255394"/>
                <a:gd name="f33" fmla="*/ f24 1 1028699"/>
                <a:gd name="f34" fmla="*/ f25 1 1255394"/>
                <a:gd name="f35" fmla="*/ f26 1 1028699"/>
                <a:gd name="f36" fmla="*/ f27 1 1028699"/>
                <a:gd name="f37" fmla="*/ f28 1 1255394"/>
                <a:gd name="f38" fmla="*/ f29 1 125539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28699" h="125539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tx2"/>
            </a:solidFill>
            <a:ln w="26426">
              <a:solidFill>
                <a:srgbClr val="FFFFFF"/>
              </a:solidFill>
              <a:prstDash val="solid"/>
            </a:ln>
          </p:spPr>
          <p:txBody>
            <a:bodyPr vert="horz" wrap="square" lIns="79662" tIns="79662" rIns="79662" bIns="79662" anchor="ctr" anchorCtr="1" compatLnSpc="1"/>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lv-LV" sz="1300" b="0" i="0" u="none" strike="noStrike" kern="1200" cap="none" spc="0" baseline="0" dirty="0">
                  <a:solidFill>
                    <a:srgbClr val="FFFFFF"/>
                  </a:solidFill>
                  <a:uFillTx/>
                  <a:latin typeface="Arial"/>
                </a:rPr>
                <a:t>Projekta </a:t>
              </a:r>
              <a:r>
                <a:rPr lang="lv-LV" sz="1300" b="0" i="0" u="none" strike="noStrike" kern="1200" cap="none" spc="0" baseline="0" dirty="0" smtClean="0">
                  <a:solidFill>
                    <a:srgbClr val="FFFFFF"/>
                  </a:solidFill>
                  <a:uFillTx/>
                  <a:latin typeface="Arial"/>
                </a:rPr>
                <a:t>īstenošana</a:t>
              </a:r>
            </a:p>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lv-LV" sz="1300" b="1" dirty="0" smtClean="0">
                  <a:solidFill>
                    <a:srgbClr val="FFFFFF"/>
                  </a:solidFill>
                  <a:latin typeface="Arial"/>
                </a:rPr>
                <a:t>12.2014.</a:t>
              </a:r>
              <a:endParaRPr lang="lv-LV" sz="1300" b="1" i="0" u="none" strike="noStrike" kern="1200" cap="none" spc="0" baseline="0" dirty="0">
                <a:solidFill>
                  <a:srgbClr val="FFFFFF"/>
                </a:solidFill>
                <a:uFillTx/>
                <a:latin typeface="Arial"/>
              </a:endParaRPr>
            </a:p>
          </p:txBody>
        </p:sp>
        <p:sp>
          <p:nvSpPr>
            <p:cNvPr id="14" name="Brīvforma 12"/>
            <p:cNvSpPr/>
            <p:nvPr/>
          </p:nvSpPr>
          <p:spPr>
            <a:xfrm>
              <a:off x="7349490" y="3911044"/>
              <a:ext cx="218084" cy="255117"/>
            </a:xfrm>
            <a:custGeom>
              <a:avLst/>
              <a:gdLst>
                <a:gd name="f0" fmla="val 10800000"/>
                <a:gd name="f1" fmla="val 5400000"/>
                <a:gd name="f2" fmla="val 180"/>
                <a:gd name="f3" fmla="val w"/>
                <a:gd name="f4" fmla="val h"/>
                <a:gd name="f5" fmla="val 0"/>
                <a:gd name="f6" fmla="val 218084"/>
                <a:gd name="f7" fmla="val 255117"/>
                <a:gd name="f8" fmla="val 51023"/>
                <a:gd name="f9" fmla="val 109042"/>
                <a:gd name="f10" fmla="val 127559"/>
                <a:gd name="f11" fmla="val 204094"/>
                <a:gd name="f12" fmla="+- 0 0 -90"/>
                <a:gd name="f13" fmla="*/ f3 1 218084"/>
                <a:gd name="f14" fmla="*/ f4 1 255117"/>
                <a:gd name="f15" fmla="+- f7 0 f5"/>
                <a:gd name="f16" fmla="+- f6 0 f5"/>
                <a:gd name="f17" fmla="*/ f12 f0 1"/>
                <a:gd name="f18" fmla="*/ f16 1 218084"/>
                <a:gd name="f19" fmla="*/ f15 1 255117"/>
                <a:gd name="f20" fmla="*/ 0 f16 1"/>
                <a:gd name="f21" fmla="*/ 51023 f15 1"/>
                <a:gd name="f22" fmla="*/ 109042 f16 1"/>
                <a:gd name="f23" fmla="*/ 0 f15 1"/>
                <a:gd name="f24" fmla="*/ 218084 f16 1"/>
                <a:gd name="f25" fmla="*/ 127559 f15 1"/>
                <a:gd name="f26" fmla="*/ 255117 f15 1"/>
                <a:gd name="f27" fmla="*/ 204094 f15 1"/>
                <a:gd name="f28" fmla="*/ f17 1 f2"/>
                <a:gd name="f29" fmla="*/ f20 1 218084"/>
                <a:gd name="f30" fmla="*/ f21 1 255117"/>
                <a:gd name="f31" fmla="*/ f22 1 218084"/>
                <a:gd name="f32" fmla="*/ f23 1 255117"/>
                <a:gd name="f33" fmla="*/ f24 1 218084"/>
                <a:gd name="f34" fmla="*/ f25 1 255117"/>
                <a:gd name="f35" fmla="*/ f26 1 255117"/>
                <a:gd name="f36" fmla="*/ f27 1 255117"/>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218084" h="255117">
                  <a:moveTo>
                    <a:pt x="f5" y="f8"/>
                  </a:moveTo>
                  <a:lnTo>
                    <a:pt x="f9" y="f8"/>
                  </a:lnTo>
                  <a:lnTo>
                    <a:pt x="f9" y="f5"/>
                  </a:lnTo>
                  <a:lnTo>
                    <a:pt x="f6" y="f10"/>
                  </a:lnTo>
                  <a:lnTo>
                    <a:pt x="f9" y="f7"/>
                  </a:lnTo>
                  <a:lnTo>
                    <a:pt x="f9" y="f11"/>
                  </a:lnTo>
                  <a:lnTo>
                    <a:pt x="f5" y="f11"/>
                  </a:lnTo>
                  <a:lnTo>
                    <a:pt x="f5" y="f8"/>
                  </a:lnTo>
                  <a:close/>
                </a:path>
              </a:pathLst>
            </a:custGeom>
            <a:solidFill>
              <a:schemeClr val="tx2"/>
            </a:solidFill>
            <a:ln>
              <a:noFill/>
              <a:prstDash val="solid"/>
            </a:ln>
          </p:spPr>
          <p:txBody>
            <a:bodyPr vert="horz" wrap="square" lIns="0" tIns="51023" rIns="65425" bIns="51023" anchor="ctr" anchorCtr="1" compatLnSpc="1"/>
            <a:lstStyle/>
            <a:p>
              <a:pPr marL="0" marR="0" lvl="0" indent="0" algn="ctr"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lv-LV" sz="1100" b="0" i="0" u="none" strike="noStrike" kern="1200" cap="none" spc="0" baseline="0">
                <a:solidFill>
                  <a:srgbClr val="FFFFFF"/>
                </a:solidFill>
                <a:uFillTx/>
                <a:latin typeface="Arial"/>
              </a:endParaRPr>
            </a:p>
          </p:txBody>
        </p:sp>
        <p:sp>
          <p:nvSpPr>
            <p:cNvPr id="15" name="Brīvforma 13"/>
            <p:cNvSpPr/>
            <p:nvPr/>
          </p:nvSpPr>
          <p:spPr>
            <a:xfrm>
              <a:off x="7658100" y="3410904"/>
              <a:ext cx="1028700" cy="1255398"/>
            </a:xfrm>
            <a:custGeom>
              <a:avLst/>
              <a:gdLst>
                <a:gd name="f0" fmla="val 10800000"/>
                <a:gd name="f1" fmla="val 5400000"/>
                <a:gd name="f2" fmla="val 180"/>
                <a:gd name="f3" fmla="val w"/>
                <a:gd name="f4" fmla="val h"/>
                <a:gd name="f5" fmla="val 0"/>
                <a:gd name="f6" fmla="val 1028699"/>
                <a:gd name="f7" fmla="val 1255394"/>
                <a:gd name="f8" fmla="val 102870"/>
                <a:gd name="f9" fmla="val 46056"/>
                <a:gd name="f10" fmla="val 925829"/>
                <a:gd name="f11" fmla="val 982643"/>
                <a:gd name="f12" fmla="val 1152524"/>
                <a:gd name="f13" fmla="val 1209338"/>
                <a:gd name="f14" fmla="+- 0 0 -90"/>
                <a:gd name="f15" fmla="*/ f3 1 1028699"/>
                <a:gd name="f16" fmla="*/ f4 1 1255394"/>
                <a:gd name="f17" fmla="+- f7 0 f5"/>
                <a:gd name="f18" fmla="+- f6 0 f5"/>
                <a:gd name="f19" fmla="*/ f14 f0 1"/>
                <a:gd name="f20" fmla="*/ f18 1 1028699"/>
                <a:gd name="f21" fmla="*/ f17 1 1255394"/>
                <a:gd name="f22" fmla="*/ 0 f18 1"/>
                <a:gd name="f23" fmla="*/ 102870 f17 1"/>
                <a:gd name="f24" fmla="*/ 102870 f18 1"/>
                <a:gd name="f25" fmla="*/ 0 f17 1"/>
                <a:gd name="f26" fmla="*/ 925829 f18 1"/>
                <a:gd name="f27" fmla="*/ 1028699 f18 1"/>
                <a:gd name="f28" fmla="*/ 1152524 f17 1"/>
                <a:gd name="f29" fmla="*/ 1255394 f17 1"/>
                <a:gd name="f30" fmla="*/ f19 1 f2"/>
                <a:gd name="f31" fmla="*/ f22 1 1028699"/>
                <a:gd name="f32" fmla="*/ f23 1 1255394"/>
                <a:gd name="f33" fmla="*/ f24 1 1028699"/>
                <a:gd name="f34" fmla="*/ f25 1 1255394"/>
                <a:gd name="f35" fmla="*/ f26 1 1028699"/>
                <a:gd name="f36" fmla="*/ f27 1 1028699"/>
                <a:gd name="f37" fmla="*/ f28 1 1255394"/>
                <a:gd name="f38" fmla="*/ f29 1 125539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28699" h="125539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tx2"/>
            </a:solidFill>
            <a:ln w="26426">
              <a:solidFill>
                <a:srgbClr val="FFFFFF"/>
              </a:solidFill>
              <a:prstDash val="solid"/>
            </a:ln>
          </p:spPr>
          <p:txBody>
            <a:bodyPr vert="horz" wrap="square" lIns="79662" tIns="79662" rIns="79662" bIns="79662" anchor="ctr" anchorCtr="1" compatLnSpc="1"/>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lv-LV" sz="1300" b="0" i="0" u="none" strike="noStrike" kern="1200" cap="none" spc="0" baseline="0" dirty="0">
                  <a:solidFill>
                    <a:srgbClr val="FFFFFF"/>
                  </a:solidFill>
                  <a:uFillTx/>
                  <a:latin typeface="Arial"/>
                </a:rPr>
                <a:t>Projekta rezultātu </a:t>
              </a:r>
              <a:r>
                <a:rPr lang="lv-LV" sz="1300" b="0" i="0" u="none" strike="noStrike" kern="1200" cap="none" spc="0" baseline="0" dirty="0" smtClean="0">
                  <a:solidFill>
                    <a:srgbClr val="FFFFFF"/>
                  </a:solidFill>
                  <a:uFillTx/>
                  <a:latin typeface="Arial"/>
                </a:rPr>
                <a:t>uzturēšana</a:t>
              </a:r>
            </a:p>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lv-LV" sz="1300" b="1" dirty="0" smtClean="0">
                  <a:solidFill>
                    <a:srgbClr val="FFFFFF"/>
                  </a:solidFill>
                  <a:latin typeface="Arial"/>
                </a:rPr>
                <a:t>2015.-2019.</a:t>
              </a:r>
              <a:endParaRPr lang="lv-LV" sz="1300" b="1" i="0" u="none" strike="noStrike" kern="1200" cap="none" spc="0" baseline="0" dirty="0">
                <a:solidFill>
                  <a:srgbClr val="FFFFFF"/>
                </a:solidFill>
                <a:uFillTx/>
                <a:latin typeface="Aria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274638"/>
            <a:ext cx="8229600" cy="634082"/>
          </a:xfrm>
          <a:noFill/>
          <a:ln>
            <a:noFill/>
          </a:ln>
        </p:spPr>
        <p:txBody>
          <a:bodyPr vert="horz" wrap="square" lIns="91440" tIns="45720" rIns="91440" bIns="45720" numCol="1" anchor="ctr" anchorCtr="0" compatLnSpc="1">
            <a:prstTxWarp prst="textNoShape">
              <a:avLst/>
            </a:prstTxWarp>
          </a:bodyPr>
          <a:lstStyle/>
          <a:p>
            <a:r>
              <a:rPr lang="lv-LV" sz="2800" b="1" dirty="0" smtClean="0">
                <a:effectLst>
                  <a:outerShdw blurRad="38100" dist="38100" dir="2700000" algn="tl">
                    <a:srgbClr val="000000">
                      <a:alpha val="43137"/>
                    </a:srgbClr>
                  </a:outerShdw>
                </a:effectLst>
                <a:latin typeface="Times New Roman" pitchFamily="18" charset="0"/>
                <a:cs typeface="Times New Roman" pitchFamily="18" charset="0"/>
              </a:rPr>
              <a:t>Citi apstākļi</a:t>
            </a:r>
            <a:endParaRPr lang="lv-LV"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Satura vietturis 2"/>
          <p:cNvSpPr txBox="1">
            <a:spLocks noGrp="1"/>
          </p:cNvSpPr>
          <p:nvPr>
            <p:ph idx="1"/>
          </p:nvPr>
        </p:nvSpPr>
        <p:spPr>
          <a:xfrm>
            <a:off x="457200" y="1052736"/>
            <a:ext cx="4042792" cy="5031357"/>
          </a:xfrm>
        </p:spPr>
        <p:txBody>
          <a:bodyPr/>
          <a:lstStyle>
            <a:lvl1pPr>
              <a:defRPr sz="2400">
                <a:solidFill>
                  <a:srgbClr val="292934"/>
                </a:solidFill>
                <a:latin typeface="Arial" charset="0"/>
              </a:defRPr>
            </a:lvl1pPr>
            <a:lvl2pPr marL="742950" indent="-285750">
              <a:defRPr sz="2000">
                <a:solidFill>
                  <a:srgbClr val="292934"/>
                </a:solidFill>
                <a:latin typeface="Arial" charset="0"/>
              </a:defRPr>
            </a:lvl2pPr>
            <a:lvl3pPr marL="1143000" indent="-228600">
              <a:defRPr>
                <a:solidFill>
                  <a:srgbClr val="292934"/>
                </a:solidFill>
                <a:latin typeface="Arial" charset="0"/>
              </a:defRPr>
            </a:lvl3pPr>
            <a:lvl4pPr marL="1600200" indent="-228600">
              <a:defRPr sz="1600">
                <a:solidFill>
                  <a:srgbClr val="292934"/>
                </a:solidFill>
                <a:latin typeface="Arial" charset="0"/>
              </a:defRPr>
            </a:lvl4pPr>
            <a:lvl5pPr marL="2057400" indent="-228600">
              <a:defRPr sz="1400">
                <a:solidFill>
                  <a:srgbClr val="292934"/>
                </a:solidFill>
                <a:latin typeface="Arial" charset="0"/>
              </a:defRPr>
            </a:lvl5pPr>
            <a:lvl6pPr marL="2514600" indent="-228600" hangingPunct="0">
              <a:defRPr sz="1400">
                <a:solidFill>
                  <a:srgbClr val="292934"/>
                </a:solidFill>
                <a:latin typeface="Arial" charset="0"/>
              </a:defRPr>
            </a:lvl6pPr>
            <a:lvl7pPr marL="2971800" indent="-228600" hangingPunct="0">
              <a:defRPr sz="1400">
                <a:solidFill>
                  <a:srgbClr val="292934"/>
                </a:solidFill>
                <a:latin typeface="Arial" charset="0"/>
              </a:defRPr>
            </a:lvl7pPr>
            <a:lvl8pPr marL="3429000" indent="-228600" hangingPunct="0">
              <a:defRPr sz="1400">
                <a:solidFill>
                  <a:srgbClr val="292934"/>
                </a:solidFill>
                <a:latin typeface="Arial" charset="0"/>
              </a:defRPr>
            </a:lvl8pPr>
            <a:lvl9pPr marL="3886200" indent="-228600" hangingPunct="0">
              <a:defRPr sz="1400">
                <a:solidFill>
                  <a:srgbClr val="292934"/>
                </a:solidFill>
                <a:latin typeface="Arial" charset="0"/>
              </a:defRPr>
            </a:lvl9pPr>
          </a:lstStyle>
          <a:p>
            <a:pPr marL="0" indent="0" algn="ctr">
              <a:spcBef>
                <a:spcPts val="600"/>
              </a:spcBef>
              <a:buNone/>
            </a:pPr>
            <a:r>
              <a:rPr lang="lv-LV" sz="2000" b="1" dirty="0">
                <a:solidFill>
                  <a:schemeClr val="tx1"/>
                </a:solidFill>
                <a:latin typeface="+mj-lt"/>
              </a:rPr>
              <a:t>PIPP v</a:t>
            </a:r>
            <a:r>
              <a:rPr lang="lv-LV" sz="2000" b="1" dirty="0" smtClean="0">
                <a:solidFill>
                  <a:schemeClr val="tx1"/>
                </a:solidFill>
                <a:latin typeface="+mj-lt"/>
              </a:rPr>
              <a:t>ietas izvēle?</a:t>
            </a:r>
            <a:endParaRPr lang="lv-LV" sz="2000" b="1" dirty="0">
              <a:solidFill>
                <a:schemeClr val="tx1"/>
              </a:solidFill>
              <a:latin typeface="+mj-lt"/>
            </a:endParaRPr>
          </a:p>
          <a:p>
            <a:pPr>
              <a:spcBef>
                <a:spcPts val="600"/>
              </a:spcBef>
            </a:pPr>
            <a:endParaRPr lang="lv-LV" sz="2000" dirty="0" smtClean="0">
              <a:solidFill>
                <a:schemeClr val="tx1"/>
              </a:solidFill>
              <a:latin typeface="+mn-lt"/>
            </a:endParaRPr>
          </a:p>
          <a:p>
            <a:pPr>
              <a:spcBef>
                <a:spcPts val="600"/>
              </a:spcBef>
            </a:pPr>
            <a:r>
              <a:rPr sz="2000" dirty="0" err="1" smtClean="0">
                <a:solidFill>
                  <a:schemeClr val="tx1"/>
                </a:solidFill>
                <a:latin typeface="+mn-lt"/>
              </a:rPr>
              <a:t>Pašvaldību</a:t>
            </a:r>
            <a:r>
              <a:rPr sz="2000" dirty="0" smtClean="0">
                <a:solidFill>
                  <a:schemeClr val="tx1"/>
                </a:solidFill>
                <a:latin typeface="+mn-lt"/>
              </a:rPr>
              <a:t> </a:t>
            </a:r>
            <a:r>
              <a:rPr sz="2000" dirty="0">
                <a:solidFill>
                  <a:schemeClr val="tx1"/>
                </a:solidFill>
                <a:latin typeface="+mn-lt"/>
              </a:rPr>
              <a:t>domes ēkās</a:t>
            </a:r>
          </a:p>
          <a:p>
            <a:pPr>
              <a:spcBef>
                <a:spcPts val="600"/>
              </a:spcBef>
            </a:pPr>
            <a:r>
              <a:rPr sz="2000" dirty="0">
                <a:solidFill>
                  <a:schemeClr val="tx1"/>
                </a:solidFill>
                <a:latin typeface="+mn-lt"/>
              </a:rPr>
              <a:t>Pagastu pārvalžu ēkās</a:t>
            </a:r>
          </a:p>
          <a:p>
            <a:pPr>
              <a:spcBef>
                <a:spcPts val="600"/>
              </a:spcBef>
            </a:pPr>
            <a:r>
              <a:rPr sz="2000" dirty="0">
                <a:solidFill>
                  <a:schemeClr val="tx1"/>
                </a:solidFill>
                <a:latin typeface="+mn-lt"/>
              </a:rPr>
              <a:t>Bibliotēkās</a:t>
            </a:r>
          </a:p>
          <a:p>
            <a:pPr>
              <a:spcBef>
                <a:spcPts val="600"/>
              </a:spcBef>
            </a:pPr>
            <a:r>
              <a:rPr sz="2000" dirty="0">
                <a:solidFill>
                  <a:schemeClr val="tx1"/>
                </a:solidFill>
                <a:latin typeface="+mn-lt"/>
              </a:rPr>
              <a:t>Sociālās aprūpes iestādēs</a:t>
            </a:r>
          </a:p>
          <a:p>
            <a:pPr>
              <a:spcBef>
                <a:spcPts val="600"/>
              </a:spcBef>
            </a:pPr>
            <a:r>
              <a:rPr sz="2000" dirty="0">
                <a:solidFill>
                  <a:schemeClr val="tx1"/>
                </a:solidFill>
                <a:latin typeface="+mn-lt"/>
              </a:rPr>
              <a:t>Muzejos</a:t>
            </a:r>
          </a:p>
          <a:p>
            <a:pPr>
              <a:spcBef>
                <a:spcPts val="600"/>
              </a:spcBef>
            </a:pPr>
            <a:r>
              <a:rPr sz="2000" dirty="0" err="1">
                <a:solidFill>
                  <a:schemeClr val="tx1"/>
                </a:solidFill>
                <a:latin typeface="+mn-lt"/>
              </a:rPr>
              <a:t>Skolā</a:t>
            </a:r>
            <a:r>
              <a:rPr sz="2000" dirty="0">
                <a:solidFill>
                  <a:schemeClr val="tx1"/>
                </a:solidFill>
                <a:latin typeface="+mn-lt"/>
              </a:rPr>
              <a:t> (t.sk. mūzikas, sporta)</a:t>
            </a:r>
          </a:p>
          <a:p>
            <a:pPr>
              <a:spcBef>
                <a:spcPts val="600"/>
              </a:spcBef>
            </a:pPr>
            <a:r>
              <a:rPr sz="2000" dirty="0">
                <a:solidFill>
                  <a:schemeClr val="tx1"/>
                </a:solidFill>
                <a:latin typeface="+mn-lt"/>
              </a:rPr>
              <a:t>Pašvaldību </a:t>
            </a:r>
            <a:r>
              <a:rPr sz="2000" dirty="0" err="1">
                <a:solidFill>
                  <a:schemeClr val="tx1"/>
                </a:solidFill>
                <a:latin typeface="+mn-lt"/>
              </a:rPr>
              <a:t>kapitālsabiedrību</a:t>
            </a:r>
            <a:r>
              <a:rPr sz="2000" dirty="0">
                <a:solidFill>
                  <a:schemeClr val="tx1"/>
                </a:solidFill>
                <a:latin typeface="+mn-lt"/>
              </a:rPr>
              <a:t> </a:t>
            </a:r>
            <a:r>
              <a:rPr sz="2000" dirty="0" err="1" smtClean="0">
                <a:solidFill>
                  <a:schemeClr val="tx1"/>
                </a:solidFill>
                <a:latin typeface="+mn-lt"/>
              </a:rPr>
              <a:t>ēkās</a:t>
            </a:r>
            <a:endParaRPr sz="2000" dirty="0">
              <a:solidFill>
                <a:schemeClr val="tx1"/>
              </a:solidFill>
              <a:latin typeface="+mn-lt"/>
            </a:endParaRPr>
          </a:p>
          <a:p>
            <a:pPr>
              <a:spcBef>
                <a:spcPts val="600"/>
              </a:spcBef>
            </a:pPr>
            <a:r>
              <a:rPr sz="2000" dirty="0" err="1" smtClean="0">
                <a:solidFill>
                  <a:schemeClr val="tx1"/>
                </a:solidFill>
                <a:latin typeface="+mn-lt"/>
              </a:rPr>
              <a:t>Slimnīcās</a:t>
            </a:r>
            <a:r>
              <a:rPr lang="lv-LV" sz="2000" dirty="0" smtClean="0">
                <a:solidFill>
                  <a:schemeClr val="tx1"/>
                </a:solidFill>
                <a:latin typeface="+mn-lt"/>
              </a:rPr>
              <a:t>, </a:t>
            </a:r>
            <a:r>
              <a:rPr lang="lv-LV" sz="2000" dirty="0">
                <a:solidFill>
                  <a:schemeClr val="tx1"/>
                </a:solidFill>
                <a:latin typeface="+mn-lt"/>
              </a:rPr>
              <a:t>p</a:t>
            </a:r>
            <a:r>
              <a:rPr sz="2000" dirty="0" err="1" smtClean="0">
                <a:solidFill>
                  <a:schemeClr val="tx1"/>
                </a:solidFill>
                <a:latin typeface="+mn-lt"/>
              </a:rPr>
              <a:t>oliklīnikās</a:t>
            </a:r>
            <a:endParaRPr sz="2000" dirty="0">
              <a:solidFill>
                <a:schemeClr val="tx1"/>
              </a:solidFill>
              <a:latin typeface="+mn-lt"/>
            </a:endParaRPr>
          </a:p>
          <a:p>
            <a:pPr>
              <a:spcBef>
                <a:spcPts val="600"/>
              </a:spcBef>
            </a:pPr>
            <a:r>
              <a:rPr lang="lv-LV" sz="2000" dirty="0">
                <a:solidFill>
                  <a:schemeClr val="tx1"/>
                </a:solidFill>
                <a:latin typeface="+mn-lt"/>
              </a:rPr>
              <a:t>Autoostās, dzelzceļa </a:t>
            </a:r>
            <a:r>
              <a:rPr lang="lv-LV" sz="2000" dirty="0" smtClean="0">
                <a:solidFill>
                  <a:schemeClr val="tx1"/>
                </a:solidFill>
                <a:latin typeface="+mn-lt"/>
              </a:rPr>
              <a:t>stacijās</a:t>
            </a:r>
            <a:endParaRPr sz="2000" dirty="0">
              <a:solidFill>
                <a:schemeClr val="tx1"/>
              </a:solidFill>
              <a:latin typeface="+mn-lt"/>
            </a:endParaRPr>
          </a:p>
          <a:p>
            <a:pPr eaLnBrk="1" hangingPunct="1"/>
            <a:endParaRPr sz="2000" dirty="0" smtClean="0"/>
          </a:p>
          <a:p>
            <a:pPr eaLnBrk="1" hangingPunct="1"/>
            <a:endParaRPr sz="2000" dirty="0" smtClean="0"/>
          </a:p>
        </p:txBody>
      </p:sp>
      <p:sp>
        <p:nvSpPr>
          <p:cNvPr id="4" name="Satura vietturis 2"/>
          <p:cNvSpPr txBox="1">
            <a:spLocks/>
          </p:cNvSpPr>
          <p:nvPr/>
        </p:nvSpPr>
        <p:spPr bwMode="auto">
          <a:xfrm>
            <a:off x="5129282" y="1072480"/>
            <a:ext cx="3754760" cy="52368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292934"/>
                </a:solidFill>
                <a:latin typeface="Arial" charset="0"/>
                <a:ea typeface="+mn-ea"/>
                <a:cs typeface="+mn-cs"/>
              </a:defRPr>
            </a:lvl1pPr>
            <a:lvl2pPr marL="742950" indent="-285750" algn="l" rtl="0" eaLnBrk="1" fontAlgn="base" hangingPunct="1">
              <a:spcBef>
                <a:spcPct val="20000"/>
              </a:spcBef>
              <a:spcAft>
                <a:spcPct val="0"/>
              </a:spcAft>
              <a:buChar char="–"/>
              <a:defRPr sz="2000">
                <a:solidFill>
                  <a:srgbClr val="292934"/>
                </a:solidFill>
                <a:latin typeface="Arial" charset="0"/>
              </a:defRPr>
            </a:lvl2pPr>
            <a:lvl3pPr marL="1143000" indent="-228600" algn="l" rtl="0" eaLnBrk="1" fontAlgn="base" hangingPunct="1">
              <a:spcBef>
                <a:spcPct val="20000"/>
              </a:spcBef>
              <a:spcAft>
                <a:spcPct val="0"/>
              </a:spcAft>
              <a:buChar char="•"/>
              <a:defRPr sz="2400">
                <a:solidFill>
                  <a:srgbClr val="292934"/>
                </a:solidFill>
                <a:latin typeface="Arial" charset="0"/>
              </a:defRPr>
            </a:lvl3pPr>
            <a:lvl4pPr marL="1600200" indent="-228600" algn="l" rtl="0" eaLnBrk="1" fontAlgn="base" hangingPunct="1">
              <a:spcBef>
                <a:spcPct val="20000"/>
              </a:spcBef>
              <a:spcAft>
                <a:spcPct val="0"/>
              </a:spcAft>
              <a:buChar char="–"/>
              <a:defRPr sz="1600">
                <a:solidFill>
                  <a:srgbClr val="292934"/>
                </a:solidFill>
                <a:latin typeface="Arial" charset="0"/>
              </a:defRPr>
            </a:lvl4pPr>
            <a:lvl5pPr marL="2057400" indent="-228600" algn="l" rtl="0" eaLnBrk="1" fontAlgn="base" hangingPunct="1">
              <a:spcBef>
                <a:spcPct val="20000"/>
              </a:spcBef>
              <a:spcAft>
                <a:spcPct val="0"/>
              </a:spcAft>
              <a:buChar char="»"/>
              <a:defRPr sz="1400">
                <a:solidFill>
                  <a:srgbClr val="292934"/>
                </a:solidFill>
                <a:latin typeface="Arial" charset="0"/>
              </a:defRPr>
            </a:lvl5pPr>
            <a:lvl6pPr marL="2514600" indent="-228600" algn="l" rtl="0" eaLnBrk="1" fontAlgn="base" hangingPunct="0">
              <a:spcBef>
                <a:spcPct val="20000"/>
              </a:spcBef>
              <a:spcAft>
                <a:spcPct val="0"/>
              </a:spcAft>
              <a:buChar char="»"/>
              <a:defRPr sz="1400">
                <a:solidFill>
                  <a:srgbClr val="292934"/>
                </a:solidFill>
                <a:latin typeface="Arial" charset="0"/>
              </a:defRPr>
            </a:lvl6pPr>
            <a:lvl7pPr marL="2971800" indent="-228600" algn="l" rtl="0" eaLnBrk="1" fontAlgn="base" hangingPunct="0">
              <a:spcBef>
                <a:spcPct val="20000"/>
              </a:spcBef>
              <a:spcAft>
                <a:spcPct val="0"/>
              </a:spcAft>
              <a:buChar char="»"/>
              <a:defRPr sz="1400">
                <a:solidFill>
                  <a:srgbClr val="292934"/>
                </a:solidFill>
                <a:latin typeface="Arial" charset="0"/>
              </a:defRPr>
            </a:lvl7pPr>
            <a:lvl8pPr marL="3429000" indent="-228600" algn="l" rtl="0" eaLnBrk="1" fontAlgn="base" hangingPunct="0">
              <a:spcBef>
                <a:spcPct val="20000"/>
              </a:spcBef>
              <a:spcAft>
                <a:spcPct val="0"/>
              </a:spcAft>
              <a:buChar char="»"/>
              <a:defRPr sz="1400">
                <a:solidFill>
                  <a:srgbClr val="292934"/>
                </a:solidFill>
                <a:latin typeface="Arial" charset="0"/>
              </a:defRPr>
            </a:lvl8pPr>
            <a:lvl9pPr marL="3886200" indent="-228600" algn="l" rtl="0" eaLnBrk="1" fontAlgn="base" hangingPunct="0">
              <a:spcBef>
                <a:spcPct val="20000"/>
              </a:spcBef>
              <a:spcAft>
                <a:spcPct val="0"/>
              </a:spcAft>
              <a:buChar char="»"/>
              <a:defRPr sz="1400">
                <a:solidFill>
                  <a:srgbClr val="292934"/>
                </a:solidFill>
                <a:latin typeface="Arial" charset="0"/>
              </a:defRPr>
            </a:lvl9pPr>
          </a:lstStyle>
          <a:p>
            <a:pPr marL="0" indent="0" algn="ctr">
              <a:spcBef>
                <a:spcPts val="600"/>
              </a:spcBef>
              <a:buNone/>
            </a:pPr>
            <a:r>
              <a:rPr lang="lv-LV" sz="2000" b="1" dirty="0">
                <a:solidFill>
                  <a:schemeClr val="tx1"/>
                </a:solidFill>
                <a:latin typeface="+mj-lt"/>
              </a:rPr>
              <a:t>Iepirkumi?</a:t>
            </a:r>
          </a:p>
          <a:p>
            <a:pPr marL="182880" indent="-182880" fontAlgn="auto">
              <a:spcAft>
                <a:spcPts val="0"/>
              </a:spcAft>
              <a:buFont typeface="Arial" pitchFamily="34"/>
              <a:buChar char="•"/>
              <a:defRPr/>
            </a:pPr>
            <a:endParaRPr lang="lv-LV" sz="2000" dirty="0" smtClean="0">
              <a:solidFill>
                <a:schemeClr val="tx1"/>
              </a:solidFill>
              <a:latin typeface="+mn-lt"/>
            </a:endParaRPr>
          </a:p>
          <a:p>
            <a:pPr marL="182880" indent="-182880" fontAlgn="auto">
              <a:spcAft>
                <a:spcPts val="0"/>
              </a:spcAft>
              <a:buFont typeface="Arial" pitchFamily="34"/>
              <a:buChar char="•"/>
              <a:defRPr/>
            </a:pPr>
            <a:r>
              <a:rPr lang="lv-LV" sz="2000" dirty="0" smtClean="0">
                <a:solidFill>
                  <a:schemeClr val="tx1"/>
                </a:solidFill>
                <a:latin typeface="+mn-lt"/>
              </a:rPr>
              <a:t>Datortehnika tiks pirka EIS</a:t>
            </a:r>
          </a:p>
          <a:p>
            <a:pPr marL="182880" indent="-182880" fontAlgn="auto">
              <a:spcAft>
                <a:spcPts val="0"/>
              </a:spcAft>
              <a:buFont typeface="Arial" pitchFamily="34"/>
              <a:buChar char="•"/>
              <a:defRPr/>
            </a:pPr>
            <a:r>
              <a:rPr lang="lv-LV" sz="2000" dirty="0" smtClean="0">
                <a:solidFill>
                  <a:schemeClr val="tx1"/>
                </a:solidFill>
                <a:latin typeface="+mn-lt"/>
              </a:rPr>
              <a:t>Programmatūras licences tiks pirktas EIS</a:t>
            </a:r>
          </a:p>
          <a:p>
            <a:pPr marL="182880" indent="-182880" fontAlgn="auto">
              <a:spcAft>
                <a:spcPts val="0"/>
              </a:spcAft>
              <a:buFont typeface="Arial" pitchFamily="34"/>
              <a:buChar char="•"/>
              <a:defRPr/>
            </a:pPr>
            <a:r>
              <a:rPr lang="lv-LV" sz="2000" dirty="0" smtClean="0">
                <a:solidFill>
                  <a:schemeClr val="tx1"/>
                </a:solidFill>
                <a:latin typeface="+mn-lt"/>
              </a:rPr>
              <a:t>Tīkla iekārtās, tīkla ierīkošana – centralizēts iepirkums, ar daļu skaitu, kas atbilst pašvaldību skaitam </a:t>
            </a:r>
          </a:p>
          <a:p>
            <a:pPr marL="182880" indent="-182880" fontAlgn="auto">
              <a:spcAft>
                <a:spcPts val="0"/>
              </a:spcAft>
              <a:buFont typeface="Arial" pitchFamily="34"/>
              <a:buChar char="•"/>
              <a:defRPr/>
            </a:pPr>
            <a:r>
              <a:rPr lang="lv-LV" sz="2000" dirty="0" smtClean="0">
                <a:solidFill>
                  <a:schemeClr val="tx1"/>
                </a:solidFill>
                <a:latin typeface="+mn-lt"/>
              </a:rPr>
              <a:t>Interneta pakalpojumi - centralizēts iepirkums, ar daļu skaitu, kas atbilst pašvaldību skaitam </a:t>
            </a:r>
          </a:p>
          <a:p>
            <a:pPr>
              <a:spcBef>
                <a:spcPts val="600"/>
              </a:spcBef>
            </a:pPr>
            <a:endParaRPr lang="lv-LV" sz="2000" dirty="0">
              <a:solidFill>
                <a:schemeClr val="tx1"/>
              </a:solidFill>
              <a:latin typeface="+mn-lt"/>
            </a:endParaRPr>
          </a:p>
        </p:txBody>
      </p:sp>
    </p:spTree>
    <p:extLst>
      <p:ext uri="{BB962C8B-B14F-4D97-AF65-F5344CB8AC3E}">
        <p14:creationId xmlns:p14="http://schemas.microsoft.com/office/powerpoint/2010/main" val="1273435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ctrTitle"/>
          </p:nvPr>
        </p:nvSpPr>
        <p:spPr>
          <a:xfrm>
            <a:off x="5220072" y="1052736"/>
            <a:ext cx="3705225" cy="1586607"/>
          </a:xfrm>
        </p:spPr>
        <p:txBody>
          <a:bodyPr/>
          <a:lstStyle/>
          <a:p>
            <a:r>
              <a:rPr lang="lv-LV" dirty="0" smtClean="0"/>
              <a:t>Paldies par uzmanību!</a:t>
            </a:r>
          </a:p>
        </p:txBody>
      </p:sp>
      <p:sp>
        <p:nvSpPr>
          <p:cNvPr id="10243" name="Subtitle 7"/>
          <p:cNvSpPr>
            <a:spLocks noGrp="1"/>
          </p:cNvSpPr>
          <p:nvPr>
            <p:ph type="subTitle" idx="1"/>
          </p:nvPr>
        </p:nvSpPr>
        <p:spPr>
          <a:xfrm>
            <a:off x="5148064" y="3861048"/>
            <a:ext cx="3703836" cy="2447677"/>
          </a:xfrm>
        </p:spPr>
        <p:txBody>
          <a:bodyPr/>
          <a:lstStyle/>
          <a:p>
            <a:pPr algn="l"/>
            <a:r>
              <a:rPr lang="lv-LV" sz="1400" b="1" dirty="0" smtClean="0"/>
              <a:t>Ritvars Timermanis</a:t>
            </a:r>
            <a:endParaRPr lang="lv-LV" sz="1400" dirty="0" smtClean="0"/>
          </a:p>
          <a:p>
            <a:pPr algn="l"/>
            <a:r>
              <a:rPr lang="lv-LV" sz="1200" dirty="0" smtClean="0"/>
              <a:t>Elektroniskās pārvaldes departamenta</a:t>
            </a:r>
          </a:p>
          <a:p>
            <a:pPr algn="l"/>
            <a:r>
              <a:rPr lang="lv-LV" sz="1200" dirty="0" smtClean="0"/>
              <a:t>Elektroniskās pārvaldes attīstības instrumentu nodaļas vadītājs</a:t>
            </a:r>
          </a:p>
          <a:p>
            <a:pPr algn="l"/>
            <a:r>
              <a:rPr lang="lv-LV" sz="1200" dirty="0" smtClean="0"/>
              <a:t> </a:t>
            </a:r>
          </a:p>
          <a:p>
            <a:pPr algn="l"/>
            <a:r>
              <a:rPr lang="lv-LV" sz="1200" dirty="0" smtClean="0"/>
              <a:t>LR Vides aizsardzības un reģionālās attīstības ministrija,</a:t>
            </a:r>
          </a:p>
          <a:p>
            <a:pPr algn="l"/>
            <a:r>
              <a:rPr lang="lv-LV" sz="1200" dirty="0" smtClean="0"/>
              <a:t>Lāčplēša iela 27, LV-1011.</a:t>
            </a:r>
          </a:p>
          <a:p>
            <a:pPr algn="l"/>
            <a:r>
              <a:rPr lang="lv-LV" sz="1200" dirty="0" smtClean="0"/>
              <a:t>Tālr.: 67770324;</a:t>
            </a:r>
          </a:p>
          <a:p>
            <a:pPr algn="l"/>
            <a:r>
              <a:rPr lang="lv-LV" sz="1200" dirty="0" smtClean="0"/>
              <a:t>Mob.tālr.: 22032922.</a:t>
            </a:r>
          </a:p>
          <a:p>
            <a:pPr algn="l"/>
            <a:r>
              <a:rPr lang="lv-LV" sz="1200" u="sng" dirty="0" smtClean="0">
                <a:hlinkClick r:id="rId2"/>
              </a:rPr>
              <a:t>Ritvars.Timermanis@varam.gov.lv</a:t>
            </a:r>
            <a:endParaRPr lang="lv-LV" sz="1200" dirty="0" smtClean="0"/>
          </a:p>
          <a:p>
            <a:pPr algn="l"/>
            <a:r>
              <a:rPr lang="lv-LV" sz="1200" u="sng" dirty="0" smtClean="0">
                <a:hlinkClick r:id="rId3" action="ppaction://hlinkfile"/>
              </a:rPr>
              <a:t>www.varam.gov.lv</a:t>
            </a:r>
            <a:r>
              <a:rPr lang="lv-LV" sz="1200" dirty="0" smtClean="0"/>
              <a:t> </a:t>
            </a:r>
          </a:p>
          <a:p>
            <a:pPr algn="l"/>
            <a:r>
              <a:rPr lang="lv-LV" dirty="0" smtClean="0"/>
              <a:t> </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28854"/>
            <a:ext cx="5106752" cy="620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669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16632"/>
            <a:ext cx="3960440" cy="1026368"/>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l"/>
            <a:r>
              <a:rPr lang="lv-LV" sz="2800" b="1" dirty="0">
                <a:effectLst>
                  <a:outerShdw blurRad="38100" dist="38100" dir="2700000" algn="tl">
                    <a:srgbClr val="000000">
                      <a:alpha val="43137"/>
                    </a:srgbClr>
                  </a:outerShdw>
                </a:effectLst>
                <a:latin typeface="Times New Roman" pitchFamily="18" charset="0"/>
                <a:cs typeface="Times New Roman" pitchFamily="18" charset="0"/>
              </a:rPr>
              <a:t>PIPP skaits Latvijā</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779756190"/>
              </p:ext>
            </p:extLst>
          </p:nvPr>
        </p:nvGraphicFramePr>
        <p:xfrm>
          <a:off x="467544" y="1268760"/>
          <a:ext cx="8229600" cy="4638040"/>
        </p:xfrm>
        <a:graphic>
          <a:graphicData uri="http://schemas.openxmlformats.org/drawingml/2006/table">
            <a:tbl>
              <a:tblPr firstRow="1" bandRow="1">
                <a:tableStyleId>{D27102A9-8310-4765-A935-A1911B00CA55}</a:tableStyleId>
              </a:tblPr>
              <a:tblGrid>
                <a:gridCol w="2880320"/>
                <a:gridCol w="1656184"/>
                <a:gridCol w="1944216"/>
                <a:gridCol w="1748880"/>
              </a:tblGrid>
              <a:tr h="370840">
                <a:tc>
                  <a:txBody>
                    <a:bodyPr/>
                    <a:lstStyle/>
                    <a:p>
                      <a:endParaRPr lang="lv-LV" sz="1600" dirty="0"/>
                    </a:p>
                  </a:txBody>
                  <a:tcPr/>
                </a:tc>
                <a:tc>
                  <a:txBody>
                    <a:bodyPr/>
                    <a:lstStyle/>
                    <a:p>
                      <a:pPr algn="ctr"/>
                      <a:r>
                        <a:rPr lang="lv-LV" sz="1800" dirty="0" smtClean="0"/>
                        <a:t>Latvijā kopā </a:t>
                      </a:r>
                    </a:p>
                    <a:p>
                      <a:pPr algn="ctr"/>
                      <a:r>
                        <a:rPr lang="lv-LV" sz="1800" dirty="0" smtClean="0"/>
                        <a:t>(bez Rīgas)</a:t>
                      </a:r>
                      <a:endParaRPr lang="lv-LV" sz="1800" dirty="0"/>
                    </a:p>
                  </a:txBody>
                  <a:tcPr/>
                </a:tc>
                <a:tc>
                  <a:txBody>
                    <a:bodyPr/>
                    <a:lstStyle/>
                    <a:p>
                      <a:pPr algn="ctr"/>
                      <a:r>
                        <a:rPr lang="lv-LV" sz="1800" dirty="0" smtClean="0"/>
                        <a:t>Pilsētās </a:t>
                      </a:r>
                    </a:p>
                    <a:p>
                      <a:pPr algn="ctr"/>
                      <a:r>
                        <a:rPr lang="lv-LV" sz="1800" dirty="0" smtClean="0"/>
                        <a:t>(bez Rīgas)</a:t>
                      </a:r>
                      <a:endParaRPr lang="lv-LV" sz="1800" dirty="0"/>
                    </a:p>
                  </a:txBody>
                  <a:tcPr/>
                </a:tc>
                <a:tc>
                  <a:txBody>
                    <a:bodyPr/>
                    <a:lstStyle/>
                    <a:p>
                      <a:pPr algn="ctr"/>
                      <a:r>
                        <a:rPr lang="lv-LV" sz="1800" dirty="0" smtClean="0"/>
                        <a:t>Novados</a:t>
                      </a:r>
                      <a:endParaRPr lang="lv-LV" sz="1800" dirty="0"/>
                    </a:p>
                  </a:txBody>
                  <a:tcPr/>
                </a:tc>
              </a:tr>
              <a:tr h="370840">
                <a:tc>
                  <a:txBody>
                    <a:bodyPr/>
                    <a:lstStyle/>
                    <a:p>
                      <a:r>
                        <a:rPr lang="lv-LV" sz="1800" dirty="0" smtClean="0"/>
                        <a:t>Kopā šobrīd esoši PIPP</a:t>
                      </a:r>
                      <a:endParaRPr lang="lv-LV" sz="1800" dirty="0"/>
                    </a:p>
                  </a:txBody>
                  <a:tcPr/>
                </a:tc>
                <a:tc>
                  <a:txBody>
                    <a:bodyPr/>
                    <a:lstStyle/>
                    <a:p>
                      <a:pPr algn="ctr"/>
                      <a:r>
                        <a:rPr lang="lv-LV" sz="1800" dirty="0" smtClean="0"/>
                        <a:t>831</a:t>
                      </a:r>
                      <a:endParaRPr lang="lv-LV" sz="1800" dirty="0"/>
                    </a:p>
                  </a:txBody>
                  <a:tcPr anchor="ctr"/>
                </a:tc>
                <a:tc>
                  <a:txBody>
                    <a:bodyPr/>
                    <a:lstStyle/>
                    <a:p>
                      <a:pPr algn="ctr"/>
                      <a:r>
                        <a:rPr lang="lv-LV" sz="1800" dirty="0" smtClean="0"/>
                        <a:t>82</a:t>
                      </a:r>
                      <a:endParaRPr lang="lv-LV" sz="1800" dirty="0"/>
                    </a:p>
                  </a:txBody>
                  <a:tcPr anchor="ctr"/>
                </a:tc>
                <a:tc>
                  <a:txBody>
                    <a:bodyPr/>
                    <a:lstStyle/>
                    <a:p>
                      <a:pPr algn="ctr"/>
                      <a:r>
                        <a:rPr lang="lv-LV" sz="1800" dirty="0" smtClean="0"/>
                        <a:t>749</a:t>
                      </a:r>
                      <a:endParaRPr lang="lv-LV" sz="1800" dirty="0"/>
                    </a:p>
                  </a:txBody>
                  <a:tcPr anchor="ctr"/>
                </a:tc>
              </a:tr>
              <a:tr h="370840">
                <a:tc>
                  <a:txBody>
                    <a:bodyPr/>
                    <a:lstStyle/>
                    <a:p>
                      <a:r>
                        <a:rPr lang="lv-LV" sz="1800" dirty="0" smtClean="0"/>
                        <a:t>Vidēji PIPP vienā pašvaldībā (esošie)</a:t>
                      </a:r>
                      <a:endParaRPr lang="lv-LV" sz="1800" dirty="0"/>
                    </a:p>
                  </a:txBody>
                  <a:tcPr/>
                </a:tc>
                <a:tc>
                  <a:txBody>
                    <a:bodyPr/>
                    <a:lstStyle/>
                    <a:p>
                      <a:pPr algn="ctr"/>
                      <a:r>
                        <a:rPr lang="lv-LV" sz="1800" dirty="0" smtClean="0"/>
                        <a:t>7,04</a:t>
                      </a:r>
                      <a:endParaRPr lang="lv-LV" sz="1800" dirty="0"/>
                    </a:p>
                  </a:txBody>
                  <a:tcPr anchor="ctr"/>
                </a:tc>
                <a:tc>
                  <a:txBody>
                    <a:bodyPr/>
                    <a:lstStyle/>
                    <a:p>
                      <a:pPr algn="ctr"/>
                      <a:r>
                        <a:rPr lang="lv-LV" sz="1800" dirty="0" smtClean="0"/>
                        <a:t>10,25</a:t>
                      </a:r>
                      <a:endParaRPr lang="lv-LV" sz="1800" dirty="0"/>
                    </a:p>
                  </a:txBody>
                  <a:tcPr anchor="ctr"/>
                </a:tc>
                <a:tc>
                  <a:txBody>
                    <a:bodyPr/>
                    <a:lstStyle/>
                    <a:p>
                      <a:pPr algn="ctr"/>
                      <a:r>
                        <a:rPr lang="lv-LV" sz="1800" dirty="0" smtClean="0"/>
                        <a:t>6,81</a:t>
                      </a:r>
                      <a:endParaRPr lang="lv-LV" sz="1800" dirty="0"/>
                    </a:p>
                  </a:txBody>
                  <a:tcPr anchor="ctr"/>
                </a:tc>
              </a:tr>
              <a:tr h="0">
                <a:tc>
                  <a:txBody>
                    <a:bodyPr/>
                    <a:lstStyle/>
                    <a:p>
                      <a:endParaRPr lang="lv-LV" sz="800" dirty="0"/>
                    </a:p>
                  </a:txBody>
                  <a:tcPr/>
                </a:tc>
                <a:tc>
                  <a:txBody>
                    <a:bodyPr/>
                    <a:lstStyle/>
                    <a:p>
                      <a:pPr algn="ctr"/>
                      <a:endParaRPr lang="lv-LV" sz="800" dirty="0"/>
                    </a:p>
                  </a:txBody>
                  <a:tcPr anchor="ctr"/>
                </a:tc>
                <a:tc>
                  <a:txBody>
                    <a:bodyPr/>
                    <a:lstStyle/>
                    <a:p>
                      <a:pPr algn="ctr"/>
                      <a:endParaRPr lang="lv-LV" sz="800" dirty="0"/>
                    </a:p>
                  </a:txBody>
                  <a:tcPr anchor="ctr"/>
                </a:tc>
                <a:tc>
                  <a:txBody>
                    <a:bodyPr/>
                    <a:lstStyle/>
                    <a:p>
                      <a:pPr algn="ctr"/>
                      <a:endParaRPr lang="lv-LV" sz="800" dirty="0"/>
                    </a:p>
                  </a:txBody>
                  <a:tcPr anchor="ctr"/>
                </a:tc>
              </a:tr>
              <a:tr h="370840">
                <a:tc>
                  <a:txBody>
                    <a:bodyPr/>
                    <a:lstStyle/>
                    <a:p>
                      <a:r>
                        <a:rPr lang="lv-LV" sz="1800" dirty="0" smtClean="0"/>
                        <a:t>Kopā projekta aktivitātēm pieteikti PIPP</a:t>
                      </a:r>
                      <a:endParaRPr lang="lv-LV" sz="1800" dirty="0"/>
                    </a:p>
                  </a:txBody>
                  <a:tcPr/>
                </a:tc>
                <a:tc>
                  <a:txBody>
                    <a:bodyPr/>
                    <a:lstStyle/>
                    <a:p>
                      <a:pPr algn="ctr"/>
                      <a:r>
                        <a:rPr lang="lv-LV" sz="1800" dirty="0" smtClean="0"/>
                        <a:t>622</a:t>
                      </a:r>
                      <a:endParaRPr lang="lv-LV" sz="1800" dirty="0"/>
                    </a:p>
                  </a:txBody>
                  <a:tcPr anchor="ctr"/>
                </a:tc>
                <a:tc>
                  <a:txBody>
                    <a:bodyPr/>
                    <a:lstStyle/>
                    <a:p>
                      <a:pPr algn="ctr"/>
                      <a:r>
                        <a:rPr lang="lv-LV" sz="1800" dirty="0" smtClean="0"/>
                        <a:t>58</a:t>
                      </a:r>
                      <a:endParaRPr lang="lv-LV" sz="1800" dirty="0"/>
                    </a:p>
                  </a:txBody>
                  <a:tcPr anchor="ctr"/>
                </a:tc>
                <a:tc>
                  <a:txBody>
                    <a:bodyPr/>
                    <a:lstStyle/>
                    <a:p>
                      <a:pPr algn="ctr"/>
                      <a:r>
                        <a:rPr lang="lv-LV" sz="1800" dirty="0" smtClean="0"/>
                        <a:t>564</a:t>
                      </a:r>
                      <a:endParaRPr lang="lv-LV" sz="18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smtClean="0"/>
                        <a:t>Vidēji PIPP vienā pašvaldībā (projektam)</a:t>
                      </a:r>
                    </a:p>
                  </a:txBody>
                  <a:tcPr/>
                </a:tc>
                <a:tc>
                  <a:txBody>
                    <a:bodyPr/>
                    <a:lstStyle/>
                    <a:p>
                      <a:pPr algn="ctr"/>
                      <a:r>
                        <a:rPr lang="lv-LV" sz="1800" dirty="0" smtClean="0"/>
                        <a:t>5,27</a:t>
                      </a:r>
                      <a:endParaRPr lang="lv-LV" sz="1800" dirty="0"/>
                    </a:p>
                  </a:txBody>
                  <a:tcPr anchor="ctr"/>
                </a:tc>
                <a:tc>
                  <a:txBody>
                    <a:bodyPr/>
                    <a:lstStyle/>
                    <a:p>
                      <a:pPr algn="ctr"/>
                      <a:r>
                        <a:rPr lang="lv-LV" sz="1800" dirty="0" smtClean="0"/>
                        <a:t>7,25</a:t>
                      </a:r>
                      <a:endParaRPr lang="lv-LV" sz="1800" dirty="0"/>
                    </a:p>
                  </a:txBody>
                  <a:tcPr anchor="ctr"/>
                </a:tc>
                <a:tc>
                  <a:txBody>
                    <a:bodyPr/>
                    <a:lstStyle/>
                    <a:p>
                      <a:pPr algn="ctr"/>
                      <a:r>
                        <a:rPr lang="lv-LV" sz="1800" dirty="0" smtClean="0"/>
                        <a:t>5.13</a:t>
                      </a:r>
                      <a:endParaRPr lang="lv-LV" sz="1800" dirty="0"/>
                    </a:p>
                  </a:txBody>
                  <a:tcPr anchor="ctr"/>
                </a:tc>
              </a:tr>
              <a:tr h="138152">
                <a:tc>
                  <a:txBody>
                    <a:bodyPr/>
                    <a:lstStyle/>
                    <a:p>
                      <a:endParaRPr lang="lv-LV" sz="800" dirty="0"/>
                    </a:p>
                  </a:txBody>
                  <a:tcPr/>
                </a:tc>
                <a:tc>
                  <a:txBody>
                    <a:bodyPr/>
                    <a:lstStyle/>
                    <a:p>
                      <a:pPr algn="ctr"/>
                      <a:endParaRPr lang="lv-LV" sz="800" dirty="0"/>
                    </a:p>
                  </a:txBody>
                  <a:tcPr anchor="ctr"/>
                </a:tc>
                <a:tc>
                  <a:txBody>
                    <a:bodyPr/>
                    <a:lstStyle/>
                    <a:p>
                      <a:pPr algn="ctr"/>
                      <a:endParaRPr lang="lv-LV" sz="800" dirty="0"/>
                    </a:p>
                  </a:txBody>
                  <a:tcPr anchor="ctr"/>
                </a:tc>
                <a:tc>
                  <a:txBody>
                    <a:bodyPr/>
                    <a:lstStyle/>
                    <a:p>
                      <a:pPr algn="ctr"/>
                      <a:endParaRPr lang="lv-LV" sz="800" dirty="0"/>
                    </a:p>
                  </a:txBody>
                  <a:tcPr anchor="ctr"/>
                </a:tc>
              </a:tr>
              <a:tr h="370840">
                <a:tc>
                  <a:txBody>
                    <a:bodyPr/>
                    <a:lstStyle/>
                    <a:p>
                      <a:r>
                        <a:rPr lang="lv-LV" sz="1800" dirty="0" smtClean="0"/>
                        <a:t>Projektā vēlas piedalīties (pašvaldības)</a:t>
                      </a:r>
                      <a:endParaRPr lang="lv-LV" sz="1800" dirty="0"/>
                    </a:p>
                  </a:txBody>
                  <a:tcPr/>
                </a:tc>
                <a:tc>
                  <a:txBody>
                    <a:bodyPr/>
                    <a:lstStyle/>
                    <a:p>
                      <a:pPr algn="ctr"/>
                      <a:r>
                        <a:rPr lang="lv-LV" sz="1800" dirty="0" smtClean="0"/>
                        <a:t>104</a:t>
                      </a:r>
                      <a:endParaRPr lang="lv-LV" sz="1800" dirty="0"/>
                    </a:p>
                  </a:txBody>
                  <a:tcPr anchor="ctr"/>
                </a:tc>
                <a:tc>
                  <a:txBody>
                    <a:bodyPr/>
                    <a:lstStyle/>
                    <a:p>
                      <a:pPr algn="ctr"/>
                      <a:r>
                        <a:rPr lang="lv-LV" sz="1800" dirty="0" smtClean="0"/>
                        <a:t>8</a:t>
                      </a:r>
                      <a:endParaRPr lang="lv-LV" sz="1800" dirty="0"/>
                    </a:p>
                  </a:txBody>
                  <a:tcPr anchor="ctr"/>
                </a:tc>
                <a:tc>
                  <a:txBody>
                    <a:bodyPr/>
                    <a:lstStyle/>
                    <a:p>
                      <a:pPr algn="ctr"/>
                      <a:r>
                        <a:rPr lang="lv-LV" sz="1800" dirty="0" smtClean="0"/>
                        <a:t>96</a:t>
                      </a:r>
                      <a:endParaRPr lang="lv-LV" sz="1800" dirty="0"/>
                    </a:p>
                  </a:txBody>
                  <a:tcPr anchor="ctr"/>
                </a:tc>
              </a:tr>
              <a:tr h="370840">
                <a:tc>
                  <a:txBody>
                    <a:bodyPr/>
                    <a:lstStyle/>
                    <a:p>
                      <a:r>
                        <a:rPr lang="lv-LV" sz="1800" dirty="0" smtClean="0"/>
                        <a:t>Projektā atsakās piedalīties (pašvaldības)</a:t>
                      </a:r>
                      <a:endParaRPr lang="lv-LV" sz="1800" dirty="0"/>
                    </a:p>
                  </a:txBody>
                  <a:tcPr/>
                </a:tc>
                <a:tc>
                  <a:txBody>
                    <a:bodyPr/>
                    <a:lstStyle/>
                    <a:p>
                      <a:pPr algn="ctr"/>
                      <a:r>
                        <a:rPr lang="lv-LV" sz="1800" dirty="0" smtClean="0"/>
                        <a:t>14</a:t>
                      </a:r>
                      <a:endParaRPr lang="lv-LV" sz="1800" dirty="0"/>
                    </a:p>
                  </a:txBody>
                  <a:tcPr anchor="ctr"/>
                </a:tc>
                <a:tc>
                  <a:txBody>
                    <a:bodyPr/>
                    <a:lstStyle/>
                    <a:p>
                      <a:pPr algn="ctr"/>
                      <a:r>
                        <a:rPr lang="lv-LV" sz="1800" dirty="0" smtClean="0"/>
                        <a:t>0</a:t>
                      </a:r>
                      <a:endParaRPr lang="lv-LV" sz="1800" dirty="0"/>
                    </a:p>
                  </a:txBody>
                  <a:tcPr anchor="ctr"/>
                </a:tc>
                <a:tc>
                  <a:txBody>
                    <a:bodyPr/>
                    <a:lstStyle/>
                    <a:p>
                      <a:pPr algn="ctr"/>
                      <a:r>
                        <a:rPr lang="lv-LV" sz="1800" dirty="0" smtClean="0"/>
                        <a:t>14</a:t>
                      </a:r>
                      <a:endParaRPr lang="lv-LV" sz="1800" dirty="0"/>
                    </a:p>
                  </a:txBody>
                  <a:tcPr anchor="ctr"/>
                </a:tc>
              </a:tr>
            </a:tbl>
          </a:graphicData>
        </a:graphic>
      </p:graphicFrame>
      <p:sp>
        <p:nvSpPr>
          <p:cNvPr id="6" name="Title 1"/>
          <p:cNvSpPr txBox="1">
            <a:spLocks/>
          </p:cNvSpPr>
          <p:nvPr/>
        </p:nvSpPr>
        <p:spPr bwMode="auto">
          <a:xfrm>
            <a:off x="5076056" y="170384"/>
            <a:ext cx="3923928" cy="10263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lgn="r"/>
            <a:r>
              <a:rPr lang="lv-LV" sz="28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Esošā situācija</a:t>
            </a:r>
            <a:endParaRPr lang="lv-LV" sz="28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613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3559235378"/>
              </p:ext>
            </p:extLst>
          </p:nvPr>
        </p:nvGraphicFramePr>
        <p:xfrm>
          <a:off x="457200" y="1600200"/>
          <a:ext cx="8229600" cy="3129280"/>
        </p:xfrm>
        <a:graphic>
          <a:graphicData uri="http://schemas.openxmlformats.org/drawingml/2006/table">
            <a:tbl>
              <a:tblPr firstRow="1" bandRow="1">
                <a:tableStyleId>{D27102A9-8310-4765-A935-A1911B00CA55}</a:tableStyleId>
              </a:tblPr>
              <a:tblGrid>
                <a:gridCol w="2057400"/>
                <a:gridCol w="2057400"/>
                <a:gridCol w="2057400"/>
                <a:gridCol w="2057400"/>
              </a:tblGrid>
              <a:tr h="370840">
                <a:tc>
                  <a:txBody>
                    <a:bodyPr/>
                    <a:lstStyle/>
                    <a:p>
                      <a:endParaRPr lang="lv-LV" dirty="0"/>
                    </a:p>
                  </a:txBody>
                  <a:tcPr/>
                </a:tc>
                <a:tc>
                  <a:txBody>
                    <a:bodyPr/>
                    <a:lstStyle/>
                    <a:p>
                      <a:pPr algn="ctr"/>
                      <a:r>
                        <a:rPr lang="lv-LV" dirty="0" smtClean="0"/>
                        <a:t>Latvijā kopā </a:t>
                      </a:r>
                    </a:p>
                    <a:p>
                      <a:pPr algn="ctr"/>
                      <a:r>
                        <a:rPr lang="lv-LV" dirty="0" smtClean="0"/>
                        <a:t>(bez Rīgas)</a:t>
                      </a:r>
                      <a:endParaRPr lang="lv-LV" dirty="0"/>
                    </a:p>
                  </a:txBody>
                  <a:tcPr/>
                </a:tc>
                <a:tc>
                  <a:txBody>
                    <a:bodyPr/>
                    <a:lstStyle/>
                    <a:p>
                      <a:pPr algn="ctr"/>
                      <a:r>
                        <a:rPr lang="lv-LV" dirty="0" smtClean="0"/>
                        <a:t>Pilsētās </a:t>
                      </a:r>
                    </a:p>
                    <a:p>
                      <a:pPr algn="ctr"/>
                      <a:r>
                        <a:rPr lang="lv-LV" dirty="0" smtClean="0"/>
                        <a:t>(bez Rīgas)</a:t>
                      </a:r>
                      <a:endParaRPr lang="lv-LV" dirty="0"/>
                    </a:p>
                  </a:txBody>
                  <a:tcPr/>
                </a:tc>
                <a:tc>
                  <a:txBody>
                    <a:bodyPr/>
                    <a:lstStyle/>
                    <a:p>
                      <a:pPr algn="ctr"/>
                      <a:r>
                        <a:rPr lang="lv-LV" dirty="0" smtClean="0"/>
                        <a:t>Novados</a:t>
                      </a:r>
                      <a:endParaRPr lang="lv-LV" dirty="0"/>
                    </a:p>
                  </a:txBody>
                  <a:tcPr/>
                </a:tc>
              </a:tr>
              <a:tr h="370840">
                <a:tc>
                  <a:txBody>
                    <a:bodyPr/>
                    <a:lstStyle/>
                    <a:p>
                      <a:r>
                        <a:rPr lang="lv-LV" dirty="0" smtClean="0"/>
                        <a:t>Kopā datori</a:t>
                      </a:r>
                      <a:endParaRPr lang="lv-LV" dirty="0"/>
                    </a:p>
                  </a:txBody>
                  <a:tcPr/>
                </a:tc>
                <a:tc>
                  <a:txBody>
                    <a:bodyPr/>
                    <a:lstStyle/>
                    <a:p>
                      <a:pPr algn="ctr"/>
                      <a:r>
                        <a:rPr lang="lv-LV" dirty="0" smtClean="0"/>
                        <a:t>3808</a:t>
                      </a:r>
                      <a:endParaRPr lang="lv-LV" dirty="0"/>
                    </a:p>
                  </a:txBody>
                  <a:tcPr anchor="ctr"/>
                </a:tc>
                <a:tc>
                  <a:txBody>
                    <a:bodyPr/>
                    <a:lstStyle/>
                    <a:p>
                      <a:pPr algn="ctr"/>
                      <a:r>
                        <a:rPr lang="lv-LV" dirty="0" smtClean="0"/>
                        <a:t>443</a:t>
                      </a:r>
                      <a:endParaRPr lang="lv-LV" dirty="0"/>
                    </a:p>
                  </a:txBody>
                  <a:tcPr anchor="ctr"/>
                </a:tc>
                <a:tc>
                  <a:txBody>
                    <a:bodyPr/>
                    <a:lstStyle/>
                    <a:p>
                      <a:pPr algn="ctr"/>
                      <a:r>
                        <a:rPr lang="lv-LV" dirty="0" smtClean="0"/>
                        <a:t>3365</a:t>
                      </a:r>
                      <a:endParaRPr lang="lv-LV" dirty="0"/>
                    </a:p>
                  </a:txBody>
                  <a:tcPr anchor="ctr"/>
                </a:tc>
              </a:tr>
              <a:tr h="370840">
                <a:tc>
                  <a:txBody>
                    <a:bodyPr/>
                    <a:lstStyle/>
                    <a:p>
                      <a:r>
                        <a:rPr lang="lv-LV" dirty="0" smtClean="0"/>
                        <a:t>Vidēji vienā PIPP</a:t>
                      </a:r>
                      <a:endParaRPr lang="lv-LV" dirty="0"/>
                    </a:p>
                  </a:txBody>
                  <a:tcPr/>
                </a:tc>
                <a:tc>
                  <a:txBody>
                    <a:bodyPr/>
                    <a:lstStyle/>
                    <a:p>
                      <a:pPr algn="ctr"/>
                      <a:r>
                        <a:rPr lang="lv-LV" dirty="0" smtClean="0"/>
                        <a:t>4,6</a:t>
                      </a:r>
                      <a:endParaRPr lang="lv-LV" dirty="0"/>
                    </a:p>
                  </a:txBody>
                  <a:tcPr anchor="ctr"/>
                </a:tc>
                <a:tc>
                  <a:txBody>
                    <a:bodyPr/>
                    <a:lstStyle/>
                    <a:p>
                      <a:pPr algn="ctr"/>
                      <a:r>
                        <a:rPr lang="lv-LV" dirty="0" smtClean="0"/>
                        <a:t>5,4</a:t>
                      </a:r>
                      <a:endParaRPr lang="lv-LV" dirty="0"/>
                    </a:p>
                  </a:txBody>
                  <a:tcPr anchor="ctr"/>
                </a:tc>
                <a:tc>
                  <a:txBody>
                    <a:bodyPr/>
                    <a:lstStyle/>
                    <a:p>
                      <a:pPr algn="ctr"/>
                      <a:r>
                        <a:rPr lang="lv-LV" dirty="0" smtClean="0"/>
                        <a:t>4,5</a:t>
                      </a:r>
                      <a:endParaRPr lang="lv-LV" dirty="0"/>
                    </a:p>
                  </a:txBody>
                  <a:tcPr anchor="ctr"/>
                </a:tc>
              </a:tr>
              <a:tr h="0">
                <a:tc>
                  <a:txBody>
                    <a:bodyPr/>
                    <a:lstStyle/>
                    <a:p>
                      <a:r>
                        <a:rPr lang="lv-LV" dirty="0" smtClean="0"/>
                        <a:t>Kopā galda datori</a:t>
                      </a:r>
                      <a:endParaRPr lang="lv-LV" dirty="0"/>
                    </a:p>
                  </a:txBody>
                  <a:tcPr/>
                </a:tc>
                <a:tc>
                  <a:txBody>
                    <a:bodyPr/>
                    <a:lstStyle/>
                    <a:p>
                      <a:pPr algn="ctr"/>
                      <a:r>
                        <a:rPr lang="lv-LV" dirty="0" smtClean="0"/>
                        <a:t>3593</a:t>
                      </a:r>
                      <a:endParaRPr lang="lv-LV" dirty="0"/>
                    </a:p>
                  </a:txBody>
                  <a:tcPr anchor="ctr"/>
                </a:tc>
                <a:tc>
                  <a:txBody>
                    <a:bodyPr/>
                    <a:lstStyle/>
                    <a:p>
                      <a:pPr algn="ctr"/>
                      <a:r>
                        <a:rPr lang="lv-LV" dirty="0" smtClean="0"/>
                        <a:t>382</a:t>
                      </a:r>
                      <a:endParaRPr lang="lv-LV"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dirty="0" smtClean="0"/>
                        <a:t>3211</a:t>
                      </a:r>
                      <a:endParaRPr lang="lv-LV" dirty="0"/>
                    </a:p>
                  </a:txBody>
                  <a:tcPr anchor="ctr"/>
                </a:tc>
              </a:tr>
              <a:tr h="370840">
                <a:tc>
                  <a:txBody>
                    <a:bodyPr/>
                    <a:lstStyle/>
                    <a:p>
                      <a:r>
                        <a:rPr lang="lv-LV" dirty="0" smtClean="0"/>
                        <a:t>Kopā klēpjdatori</a:t>
                      </a:r>
                      <a:endParaRPr lang="lv-LV" dirty="0"/>
                    </a:p>
                  </a:txBody>
                  <a:tcPr/>
                </a:tc>
                <a:tc>
                  <a:txBody>
                    <a:bodyPr/>
                    <a:lstStyle/>
                    <a:p>
                      <a:pPr algn="ctr"/>
                      <a:r>
                        <a:rPr lang="lv-LV" dirty="0" smtClean="0"/>
                        <a:t>83</a:t>
                      </a:r>
                      <a:endParaRPr lang="lv-LV" dirty="0"/>
                    </a:p>
                  </a:txBody>
                  <a:tcPr anchor="ctr"/>
                </a:tc>
                <a:tc>
                  <a:txBody>
                    <a:bodyPr/>
                    <a:lstStyle/>
                    <a:p>
                      <a:pPr algn="ctr"/>
                      <a:r>
                        <a:rPr lang="lv-LV" dirty="0" smtClean="0"/>
                        <a:t>20</a:t>
                      </a:r>
                      <a:endParaRPr lang="lv-LV" dirty="0"/>
                    </a:p>
                  </a:txBody>
                  <a:tcPr anchor="ctr"/>
                </a:tc>
                <a:tc>
                  <a:txBody>
                    <a:bodyPr/>
                    <a:lstStyle/>
                    <a:p>
                      <a:pPr algn="ctr"/>
                      <a:r>
                        <a:rPr lang="lv-LV" dirty="0" smtClean="0"/>
                        <a:t>63</a:t>
                      </a:r>
                      <a:endParaRPr lang="lv-LV" dirty="0"/>
                    </a:p>
                  </a:txBody>
                  <a:tcPr anchor="ctr"/>
                </a:tc>
              </a:tr>
              <a:tr h="370840">
                <a:tc>
                  <a:txBody>
                    <a:bodyPr/>
                    <a:lstStyle/>
                    <a:p>
                      <a:r>
                        <a:rPr lang="lv-LV" dirty="0" smtClean="0"/>
                        <a:t>Kopā interneta kioski</a:t>
                      </a:r>
                      <a:endParaRPr lang="lv-LV" dirty="0"/>
                    </a:p>
                  </a:txBody>
                  <a:tcPr/>
                </a:tc>
                <a:tc>
                  <a:txBody>
                    <a:bodyPr/>
                    <a:lstStyle/>
                    <a:p>
                      <a:pPr algn="ctr"/>
                      <a:r>
                        <a:rPr lang="lv-LV" dirty="0" smtClean="0"/>
                        <a:t>133</a:t>
                      </a:r>
                      <a:endParaRPr lang="lv-LV" dirty="0"/>
                    </a:p>
                  </a:txBody>
                  <a:tcPr anchor="ctr"/>
                </a:tc>
                <a:tc>
                  <a:txBody>
                    <a:bodyPr/>
                    <a:lstStyle/>
                    <a:p>
                      <a:pPr algn="ctr"/>
                      <a:r>
                        <a:rPr lang="lv-LV" dirty="0" smtClean="0"/>
                        <a:t>41</a:t>
                      </a:r>
                      <a:endParaRPr lang="lv-LV" dirty="0"/>
                    </a:p>
                  </a:txBody>
                  <a:tcPr anchor="ctr"/>
                </a:tc>
                <a:tc>
                  <a:txBody>
                    <a:bodyPr/>
                    <a:lstStyle/>
                    <a:p>
                      <a:pPr algn="ctr"/>
                      <a:r>
                        <a:rPr lang="lv-LV" dirty="0" smtClean="0"/>
                        <a:t>92</a:t>
                      </a:r>
                      <a:endParaRPr lang="lv-LV" dirty="0"/>
                    </a:p>
                  </a:txBody>
                  <a:tcPr anchor="ctr"/>
                </a:tc>
              </a:tr>
              <a:tr h="370840">
                <a:tc>
                  <a:txBody>
                    <a:bodyPr/>
                    <a:lstStyle/>
                    <a:p>
                      <a:endParaRPr lang="lv-LV"/>
                    </a:p>
                  </a:txBody>
                  <a:tcPr/>
                </a:tc>
                <a:tc>
                  <a:txBody>
                    <a:bodyPr/>
                    <a:lstStyle/>
                    <a:p>
                      <a:endParaRPr lang="lv-LV"/>
                    </a:p>
                  </a:txBody>
                  <a:tcPr anchor="ctr"/>
                </a:tc>
                <a:tc>
                  <a:txBody>
                    <a:bodyPr/>
                    <a:lstStyle/>
                    <a:p>
                      <a:endParaRPr lang="lv-LV"/>
                    </a:p>
                  </a:txBody>
                  <a:tcPr anchor="ctr"/>
                </a:tc>
                <a:tc>
                  <a:txBody>
                    <a:bodyPr/>
                    <a:lstStyle/>
                    <a:p>
                      <a:endParaRPr lang="lv-LV" dirty="0"/>
                    </a:p>
                  </a:txBody>
                  <a:tcPr anchor="ctr"/>
                </a:tc>
              </a:tr>
            </a:tbl>
          </a:graphicData>
        </a:graphic>
      </p:graphicFrame>
      <p:sp>
        <p:nvSpPr>
          <p:cNvPr id="7" name="Title 1"/>
          <p:cNvSpPr>
            <a:spLocks noGrp="1"/>
          </p:cNvSpPr>
          <p:nvPr>
            <p:ph type="title"/>
          </p:nvPr>
        </p:nvSpPr>
        <p:spPr>
          <a:xfrm>
            <a:off x="467544" y="116632"/>
            <a:ext cx="3960440" cy="1026368"/>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l"/>
            <a:r>
              <a:rPr lang="lv-LV" sz="2800" b="1" dirty="0" smtClean="0">
                <a:effectLst>
                  <a:outerShdw blurRad="38100" dist="38100" dir="2700000" algn="tl">
                    <a:srgbClr val="000000">
                      <a:alpha val="43137"/>
                    </a:srgbClr>
                  </a:outerShdw>
                </a:effectLst>
                <a:latin typeface="Times New Roman" pitchFamily="18" charset="0"/>
                <a:cs typeface="Times New Roman" pitchFamily="18" charset="0"/>
              </a:rPr>
              <a:t>Datorparks</a:t>
            </a:r>
            <a:endParaRPr lang="lv-LV"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itle 1"/>
          <p:cNvSpPr txBox="1">
            <a:spLocks/>
          </p:cNvSpPr>
          <p:nvPr/>
        </p:nvSpPr>
        <p:spPr bwMode="auto">
          <a:xfrm>
            <a:off x="5076056" y="170384"/>
            <a:ext cx="3923928" cy="10263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lgn="r"/>
            <a:r>
              <a:rPr lang="lv-LV" sz="28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Esošā situācija</a:t>
            </a:r>
            <a:endParaRPr lang="lv-LV" sz="28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31440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noGrp="1"/>
          </p:cNvGraphicFramePr>
          <p:nvPr>
            <p:ph idx="1"/>
            <p:extLst>
              <p:ext uri="{D42A27DB-BD31-4B8C-83A1-F6EECF244321}">
                <p14:modId xmlns:p14="http://schemas.microsoft.com/office/powerpoint/2010/main" val="285250436"/>
              </p:ext>
            </p:extLst>
          </p:nvPr>
        </p:nvGraphicFramePr>
        <p:xfrm>
          <a:off x="457200" y="1600200"/>
          <a:ext cx="8229600" cy="4414520"/>
        </p:xfrm>
        <a:graphic>
          <a:graphicData uri="http://schemas.openxmlformats.org/drawingml/2006/table">
            <a:tbl>
              <a:tblPr firstRow="1" bandRow="1">
                <a:tableStyleId>{D27102A9-8310-4765-A935-A1911B00CA55}</a:tableStyleId>
              </a:tblPr>
              <a:tblGrid>
                <a:gridCol w="2057400"/>
                <a:gridCol w="2057400"/>
                <a:gridCol w="2057400"/>
                <a:gridCol w="2057400"/>
              </a:tblGrid>
              <a:tr h="370840">
                <a:tc>
                  <a:txBody>
                    <a:bodyPr/>
                    <a:lstStyle/>
                    <a:p>
                      <a:endParaRPr lang="lv-LV" dirty="0"/>
                    </a:p>
                  </a:txBody>
                  <a:tcPr/>
                </a:tc>
                <a:tc>
                  <a:txBody>
                    <a:bodyPr/>
                    <a:lstStyle/>
                    <a:p>
                      <a:pPr algn="ctr"/>
                      <a:r>
                        <a:rPr lang="lv-LV" dirty="0" smtClean="0"/>
                        <a:t>Latvijā kopā </a:t>
                      </a:r>
                    </a:p>
                    <a:p>
                      <a:pPr algn="ctr"/>
                      <a:r>
                        <a:rPr lang="lv-LV" dirty="0" smtClean="0"/>
                        <a:t>(bez Rīgas)</a:t>
                      </a:r>
                      <a:endParaRPr lang="lv-LV" dirty="0"/>
                    </a:p>
                  </a:txBody>
                  <a:tcPr/>
                </a:tc>
                <a:tc>
                  <a:txBody>
                    <a:bodyPr/>
                    <a:lstStyle/>
                    <a:p>
                      <a:pPr algn="ctr"/>
                      <a:r>
                        <a:rPr lang="lv-LV" dirty="0" smtClean="0"/>
                        <a:t>Pilsētās </a:t>
                      </a:r>
                    </a:p>
                    <a:p>
                      <a:pPr algn="ctr"/>
                      <a:r>
                        <a:rPr lang="lv-LV" dirty="0" smtClean="0"/>
                        <a:t>(bez Rīgas)</a:t>
                      </a:r>
                      <a:endParaRPr lang="lv-LV" dirty="0"/>
                    </a:p>
                  </a:txBody>
                  <a:tcPr/>
                </a:tc>
                <a:tc>
                  <a:txBody>
                    <a:bodyPr/>
                    <a:lstStyle/>
                    <a:p>
                      <a:pPr algn="ctr"/>
                      <a:r>
                        <a:rPr lang="lv-LV" dirty="0" smtClean="0"/>
                        <a:t>Novados</a:t>
                      </a:r>
                      <a:endParaRPr lang="lv-LV"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smtClean="0"/>
                        <a:t>Kopā šobrīd esoši PIPP</a:t>
                      </a:r>
                    </a:p>
                  </a:txBody>
                  <a:tcPr/>
                </a:tc>
                <a:tc>
                  <a:txBody>
                    <a:bodyPr/>
                    <a:lstStyle/>
                    <a:p>
                      <a:pPr algn="ctr"/>
                      <a:r>
                        <a:rPr lang="lv-LV" sz="1800" dirty="0" smtClean="0"/>
                        <a:t>831</a:t>
                      </a:r>
                      <a:endParaRPr lang="lv-LV" sz="1800" dirty="0"/>
                    </a:p>
                  </a:txBody>
                  <a:tcPr anchor="ctr"/>
                </a:tc>
                <a:tc>
                  <a:txBody>
                    <a:bodyPr/>
                    <a:lstStyle/>
                    <a:p>
                      <a:pPr algn="ctr"/>
                      <a:r>
                        <a:rPr lang="lv-LV" sz="1800" dirty="0" smtClean="0"/>
                        <a:t>82</a:t>
                      </a:r>
                      <a:endParaRPr lang="lv-LV" sz="1800" dirty="0"/>
                    </a:p>
                  </a:txBody>
                  <a:tcPr anchor="ctr"/>
                </a:tc>
                <a:tc>
                  <a:txBody>
                    <a:bodyPr/>
                    <a:lstStyle/>
                    <a:p>
                      <a:pPr algn="ctr"/>
                      <a:r>
                        <a:rPr lang="lv-LV" sz="1800" dirty="0" smtClean="0"/>
                        <a:t>749</a:t>
                      </a:r>
                      <a:endParaRPr lang="lv-LV" sz="1800" dirty="0"/>
                    </a:p>
                  </a:txBody>
                  <a:tcPr anchor="ctr"/>
                </a:tc>
              </a:tr>
              <a:tr h="370840">
                <a:tc>
                  <a:txBody>
                    <a:bodyPr/>
                    <a:lstStyle/>
                    <a:p>
                      <a:r>
                        <a:rPr lang="lv-LV" dirty="0" smtClean="0"/>
                        <a:t>Drukas iekārta</a:t>
                      </a:r>
                      <a:endParaRPr lang="lv-LV" dirty="0"/>
                    </a:p>
                  </a:txBody>
                  <a:tcPr/>
                </a:tc>
                <a:tc>
                  <a:txBody>
                    <a:bodyPr/>
                    <a:lstStyle/>
                    <a:p>
                      <a:pPr algn="ctr"/>
                      <a:r>
                        <a:rPr lang="lv-LV" dirty="0" smtClean="0"/>
                        <a:t>662</a:t>
                      </a:r>
                      <a:endParaRPr lang="lv-LV" dirty="0"/>
                    </a:p>
                  </a:txBody>
                  <a:tcPr anchor="ctr"/>
                </a:tc>
                <a:tc>
                  <a:txBody>
                    <a:bodyPr/>
                    <a:lstStyle/>
                    <a:p>
                      <a:pPr algn="ctr"/>
                      <a:r>
                        <a:rPr lang="lv-LV" dirty="0" smtClean="0"/>
                        <a:t>35</a:t>
                      </a:r>
                      <a:endParaRPr lang="lv-LV" dirty="0"/>
                    </a:p>
                  </a:txBody>
                  <a:tcPr anchor="ctr"/>
                </a:tc>
                <a:tc>
                  <a:txBody>
                    <a:bodyPr/>
                    <a:lstStyle/>
                    <a:p>
                      <a:pPr algn="ctr"/>
                      <a:r>
                        <a:rPr lang="lv-LV" dirty="0" smtClean="0"/>
                        <a:t>627</a:t>
                      </a:r>
                      <a:endParaRPr lang="lv-LV" dirty="0"/>
                    </a:p>
                  </a:txBody>
                  <a:tcPr anchor="ctr"/>
                </a:tc>
              </a:tr>
              <a:tr h="370840">
                <a:tc>
                  <a:txBody>
                    <a:bodyPr/>
                    <a:lstStyle/>
                    <a:p>
                      <a:r>
                        <a:rPr lang="lv-LV" dirty="0" smtClean="0"/>
                        <a:t>A3</a:t>
                      </a:r>
                      <a:r>
                        <a:rPr lang="lv-LV" baseline="0" dirty="0" smtClean="0"/>
                        <a:t> druka</a:t>
                      </a:r>
                      <a:endParaRPr lang="lv-LV" dirty="0"/>
                    </a:p>
                  </a:txBody>
                  <a:tcPr/>
                </a:tc>
                <a:tc>
                  <a:txBody>
                    <a:bodyPr/>
                    <a:lstStyle/>
                    <a:p>
                      <a:pPr algn="ctr"/>
                      <a:r>
                        <a:rPr lang="lv-LV" dirty="0" smtClean="0"/>
                        <a:t>54</a:t>
                      </a:r>
                      <a:endParaRPr lang="lv-LV" dirty="0"/>
                    </a:p>
                  </a:txBody>
                  <a:tcPr anchor="ctr"/>
                </a:tc>
                <a:tc>
                  <a:txBody>
                    <a:bodyPr/>
                    <a:lstStyle/>
                    <a:p>
                      <a:pPr algn="ctr"/>
                      <a:r>
                        <a:rPr lang="lv-LV" dirty="0" smtClean="0"/>
                        <a:t>12</a:t>
                      </a:r>
                      <a:endParaRPr lang="lv-LV" dirty="0"/>
                    </a:p>
                  </a:txBody>
                  <a:tcPr anchor="ctr"/>
                </a:tc>
                <a:tc>
                  <a:txBody>
                    <a:bodyPr/>
                    <a:lstStyle/>
                    <a:p>
                      <a:pPr algn="ctr"/>
                      <a:r>
                        <a:rPr lang="lv-LV" dirty="0" smtClean="0"/>
                        <a:t>40</a:t>
                      </a:r>
                      <a:endParaRPr lang="lv-LV" dirty="0"/>
                    </a:p>
                  </a:txBody>
                  <a:tcPr anchor="ctr"/>
                </a:tc>
              </a:tr>
              <a:tr h="370840">
                <a:tc>
                  <a:txBody>
                    <a:bodyPr/>
                    <a:lstStyle/>
                    <a:p>
                      <a:r>
                        <a:rPr lang="lv-LV" dirty="0" smtClean="0"/>
                        <a:t>Krāsu druka</a:t>
                      </a:r>
                      <a:endParaRPr lang="lv-LV" dirty="0"/>
                    </a:p>
                  </a:txBody>
                  <a:tcPr/>
                </a:tc>
                <a:tc>
                  <a:txBody>
                    <a:bodyPr/>
                    <a:lstStyle/>
                    <a:p>
                      <a:pPr algn="ctr"/>
                      <a:r>
                        <a:rPr lang="lv-LV" dirty="0" smtClean="0"/>
                        <a:t>324</a:t>
                      </a:r>
                      <a:endParaRPr lang="lv-LV" dirty="0"/>
                    </a:p>
                  </a:txBody>
                  <a:tcPr anchor="ctr"/>
                </a:tc>
                <a:tc>
                  <a:txBody>
                    <a:bodyPr/>
                    <a:lstStyle/>
                    <a:p>
                      <a:pPr algn="ctr"/>
                      <a:r>
                        <a:rPr lang="lv-LV" dirty="0" smtClean="0"/>
                        <a:t>12</a:t>
                      </a:r>
                      <a:endParaRPr lang="lv-LV" dirty="0"/>
                    </a:p>
                  </a:txBody>
                  <a:tcPr anchor="ctr"/>
                </a:tc>
                <a:tc>
                  <a:txBody>
                    <a:bodyPr/>
                    <a:lstStyle/>
                    <a:p>
                      <a:pPr algn="ctr"/>
                      <a:r>
                        <a:rPr lang="lv-LV" dirty="0" smtClean="0"/>
                        <a:t>312</a:t>
                      </a:r>
                      <a:endParaRPr lang="lv-LV" dirty="0"/>
                    </a:p>
                  </a:txBody>
                  <a:tcPr anchor="ctr"/>
                </a:tc>
              </a:tr>
              <a:tr h="370840">
                <a:tc>
                  <a:txBody>
                    <a:bodyPr/>
                    <a:lstStyle/>
                    <a:p>
                      <a:r>
                        <a:rPr lang="lv-LV" dirty="0" smtClean="0"/>
                        <a:t>Skaneris</a:t>
                      </a:r>
                      <a:endParaRPr lang="lv-LV" dirty="0"/>
                    </a:p>
                  </a:txBody>
                  <a:tcPr/>
                </a:tc>
                <a:tc>
                  <a:txBody>
                    <a:bodyPr/>
                    <a:lstStyle/>
                    <a:p>
                      <a:pPr algn="ctr"/>
                      <a:r>
                        <a:rPr lang="lv-LV" dirty="0" smtClean="0"/>
                        <a:t>493</a:t>
                      </a:r>
                      <a:endParaRPr lang="lv-LV" dirty="0"/>
                    </a:p>
                  </a:txBody>
                  <a:tcPr anchor="ctr"/>
                </a:tc>
                <a:tc>
                  <a:txBody>
                    <a:bodyPr/>
                    <a:lstStyle/>
                    <a:p>
                      <a:pPr algn="ctr"/>
                      <a:r>
                        <a:rPr lang="lv-LV" dirty="0" smtClean="0"/>
                        <a:t>23</a:t>
                      </a:r>
                      <a:endParaRPr lang="lv-LV" dirty="0"/>
                    </a:p>
                  </a:txBody>
                  <a:tcPr anchor="ctr"/>
                </a:tc>
                <a:tc>
                  <a:txBody>
                    <a:bodyPr/>
                    <a:lstStyle/>
                    <a:p>
                      <a:pPr algn="ctr"/>
                      <a:r>
                        <a:rPr lang="lv-LV" dirty="0" smtClean="0"/>
                        <a:t>470</a:t>
                      </a:r>
                      <a:endParaRPr lang="lv-LV" dirty="0"/>
                    </a:p>
                  </a:txBody>
                  <a:tcPr anchor="ctr"/>
                </a:tc>
              </a:tr>
              <a:tr h="370840">
                <a:tc>
                  <a:txBody>
                    <a:bodyPr/>
                    <a:lstStyle/>
                    <a:p>
                      <a:r>
                        <a:rPr lang="lv-LV" dirty="0" smtClean="0"/>
                        <a:t>“Smart Card</a:t>
                      </a:r>
                      <a:r>
                        <a:rPr lang="lv-LV" baseline="0" dirty="0" smtClean="0"/>
                        <a:t> Reader”</a:t>
                      </a:r>
                      <a:endParaRPr lang="lv-LV" dirty="0"/>
                    </a:p>
                  </a:txBody>
                  <a:tcPr/>
                </a:tc>
                <a:tc>
                  <a:txBody>
                    <a:bodyPr/>
                    <a:lstStyle/>
                    <a:p>
                      <a:pPr algn="ctr"/>
                      <a:r>
                        <a:rPr lang="lv-LV" dirty="0" smtClean="0"/>
                        <a:t>233</a:t>
                      </a:r>
                      <a:endParaRPr lang="lv-LV" dirty="0"/>
                    </a:p>
                  </a:txBody>
                  <a:tcPr anchor="ctr"/>
                </a:tc>
                <a:tc>
                  <a:txBody>
                    <a:bodyPr/>
                    <a:lstStyle/>
                    <a:p>
                      <a:pPr algn="ctr"/>
                      <a:r>
                        <a:rPr lang="lv-LV" dirty="0" smtClean="0"/>
                        <a:t>23</a:t>
                      </a:r>
                      <a:endParaRPr lang="lv-LV" dirty="0"/>
                    </a:p>
                  </a:txBody>
                  <a:tcPr anchor="ctr"/>
                </a:tc>
                <a:tc>
                  <a:txBody>
                    <a:bodyPr/>
                    <a:lstStyle/>
                    <a:p>
                      <a:pPr algn="ctr"/>
                      <a:r>
                        <a:rPr lang="lv-LV" dirty="0" smtClean="0"/>
                        <a:t>210</a:t>
                      </a:r>
                      <a:endParaRPr lang="lv-LV" dirty="0"/>
                    </a:p>
                  </a:txBody>
                  <a:tcPr anchor="ctr"/>
                </a:tc>
              </a:tr>
              <a:tr h="370840">
                <a:tc>
                  <a:txBody>
                    <a:bodyPr/>
                    <a:lstStyle/>
                    <a:p>
                      <a:r>
                        <a:rPr lang="lv-LV" dirty="0" smtClean="0"/>
                        <a:t>Bezmaksas WiFi</a:t>
                      </a:r>
                      <a:endParaRPr lang="lv-LV" dirty="0"/>
                    </a:p>
                  </a:txBody>
                  <a:tcPr/>
                </a:tc>
                <a:tc>
                  <a:txBody>
                    <a:bodyPr/>
                    <a:lstStyle/>
                    <a:p>
                      <a:pPr algn="ctr"/>
                      <a:r>
                        <a:rPr lang="lv-LV" dirty="0" smtClean="0"/>
                        <a:t>677</a:t>
                      </a:r>
                      <a:endParaRPr lang="lv-LV" dirty="0"/>
                    </a:p>
                  </a:txBody>
                  <a:tcPr anchor="ctr"/>
                </a:tc>
                <a:tc>
                  <a:txBody>
                    <a:bodyPr/>
                    <a:lstStyle/>
                    <a:p>
                      <a:pPr algn="ctr"/>
                      <a:r>
                        <a:rPr lang="lv-LV" dirty="0" smtClean="0"/>
                        <a:t>55</a:t>
                      </a:r>
                      <a:endParaRPr lang="lv-LV" dirty="0"/>
                    </a:p>
                  </a:txBody>
                  <a:tcPr anchor="ctr"/>
                </a:tc>
                <a:tc>
                  <a:txBody>
                    <a:bodyPr/>
                    <a:lstStyle/>
                    <a:p>
                      <a:pPr algn="ctr"/>
                      <a:r>
                        <a:rPr lang="lv-LV" dirty="0" smtClean="0"/>
                        <a:t>622</a:t>
                      </a:r>
                      <a:endParaRPr lang="lv-LV" dirty="0"/>
                    </a:p>
                  </a:txBody>
                  <a:tcPr anchor="ctr"/>
                </a:tc>
              </a:tr>
              <a:tr h="370840">
                <a:tc>
                  <a:txBody>
                    <a:bodyPr/>
                    <a:lstStyle/>
                    <a:p>
                      <a:r>
                        <a:rPr lang="lv-LV" dirty="0" smtClean="0"/>
                        <a:t>Kopēšanas iekārta (pakalpojums)</a:t>
                      </a:r>
                      <a:endParaRPr lang="lv-LV" dirty="0"/>
                    </a:p>
                  </a:txBody>
                  <a:tcPr/>
                </a:tc>
                <a:tc>
                  <a:txBody>
                    <a:bodyPr/>
                    <a:lstStyle/>
                    <a:p>
                      <a:pPr algn="ctr"/>
                      <a:r>
                        <a:rPr lang="lv-LV" dirty="0" smtClean="0"/>
                        <a:t>395</a:t>
                      </a:r>
                      <a:endParaRPr lang="lv-LV" dirty="0"/>
                    </a:p>
                  </a:txBody>
                  <a:tcPr anchor="ctr"/>
                </a:tc>
                <a:tc>
                  <a:txBody>
                    <a:bodyPr/>
                    <a:lstStyle/>
                    <a:p>
                      <a:pPr algn="ctr"/>
                      <a:r>
                        <a:rPr lang="lv-LV" dirty="0" smtClean="0"/>
                        <a:t>18</a:t>
                      </a:r>
                      <a:endParaRPr lang="lv-LV" dirty="0"/>
                    </a:p>
                  </a:txBody>
                  <a:tcPr anchor="ctr"/>
                </a:tc>
                <a:tc>
                  <a:txBody>
                    <a:bodyPr/>
                    <a:lstStyle/>
                    <a:p>
                      <a:pPr algn="ctr"/>
                      <a:r>
                        <a:rPr lang="lv-LV" dirty="0" smtClean="0"/>
                        <a:t>377</a:t>
                      </a:r>
                      <a:endParaRPr lang="lv-LV" dirty="0"/>
                    </a:p>
                  </a:txBody>
                  <a:tcPr anchor="ctr"/>
                </a:tc>
              </a:tr>
            </a:tbl>
          </a:graphicData>
        </a:graphic>
      </p:graphicFrame>
      <p:sp>
        <p:nvSpPr>
          <p:cNvPr id="5" name="Title 1"/>
          <p:cNvSpPr>
            <a:spLocks noGrp="1"/>
          </p:cNvSpPr>
          <p:nvPr>
            <p:ph type="title"/>
          </p:nvPr>
        </p:nvSpPr>
        <p:spPr>
          <a:xfrm>
            <a:off x="467544" y="116632"/>
            <a:ext cx="3960440" cy="1026368"/>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l"/>
            <a:r>
              <a:rPr lang="lv-LV" sz="2800" b="1" dirty="0" smtClean="0">
                <a:effectLst>
                  <a:outerShdw blurRad="38100" dist="38100" dir="2700000" algn="tl">
                    <a:srgbClr val="000000">
                      <a:alpha val="43137"/>
                    </a:srgbClr>
                  </a:outerShdw>
                </a:effectLst>
                <a:latin typeface="Times New Roman" pitchFamily="18" charset="0"/>
                <a:cs typeface="Times New Roman" pitchFamily="18" charset="0"/>
              </a:rPr>
              <a:t>Papildaprīkojums</a:t>
            </a:r>
            <a:endParaRPr lang="lv-LV"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itle 1"/>
          <p:cNvSpPr txBox="1">
            <a:spLocks/>
          </p:cNvSpPr>
          <p:nvPr/>
        </p:nvSpPr>
        <p:spPr bwMode="auto">
          <a:xfrm>
            <a:off x="5076056" y="170384"/>
            <a:ext cx="3923928" cy="10263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lgn="r"/>
            <a:r>
              <a:rPr lang="lv-LV" sz="28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Esošā situācija</a:t>
            </a:r>
            <a:endParaRPr lang="lv-LV" sz="28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17656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3960440" cy="1026368"/>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l"/>
            <a:r>
              <a:rPr lang="lv-LV" sz="2800" b="1" dirty="0" smtClean="0">
                <a:effectLst>
                  <a:outerShdw blurRad="38100" dist="38100" dir="2700000" algn="tl">
                    <a:srgbClr val="000000">
                      <a:alpha val="43137"/>
                    </a:srgbClr>
                  </a:outerShdw>
                </a:effectLst>
                <a:latin typeface="Times New Roman" pitchFamily="18" charset="0"/>
                <a:cs typeface="Times New Roman" pitchFamily="18" charset="0"/>
              </a:rPr>
              <a:t>PIPP </a:t>
            </a:r>
            <a:r>
              <a:rPr lang="lv-LV" sz="2800" b="1" dirty="0">
                <a:effectLst>
                  <a:outerShdw blurRad="38100" dist="38100" dir="2700000" algn="tl">
                    <a:srgbClr val="000000">
                      <a:alpha val="43137"/>
                    </a:srgbClr>
                  </a:outerShdw>
                </a:effectLst>
                <a:latin typeface="Times New Roman" pitchFamily="18" charset="0"/>
                <a:cs typeface="Times New Roman" pitchFamily="18" charset="0"/>
              </a:rPr>
              <a:t>darba laiki (stundas nedēļā)</a:t>
            </a:r>
          </a:p>
        </p:txBody>
      </p:sp>
      <p:sp>
        <p:nvSpPr>
          <p:cNvPr id="3" name="Title 1"/>
          <p:cNvSpPr txBox="1">
            <a:spLocks/>
          </p:cNvSpPr>
          <p:nvPr/>
        </p:nvSpPr>
        <p:spPr bwMode="auto">
          <a:xfrm>
            <a:off x="5076056" y="170384"/>
            <a:ext cx="3923928" cy="10263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lgn="r"/>
            <a:r>
              <a:rPr lang="lv-LV" sz="28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Esošā situācija</a:t>
            </a:r>
            <a:endParaRPr lang="lv-LV" sz="28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6958493"/>
              </p:ext>
            </p:extLst>
          </p:nvPr>
        </p:nvGraphicFramePr>
        <p:xfrm>
          <a:off x="467544" y="1647160"/>
          <a:ext cx="8229600" cy="3942080"/>
        </p:xfrm>
        <a:graphic>
          <a:graphicData uri="http://schemas.openxmlformats.org/drawingml/2006/table">
            <a:tbl>
              <a:tblPr firstRow="1" bandRow="1">
                <a:tableStyleId>{D27102A9-8310-4765-A935-A1911B00CA55}</a:tableStyleId>
              </a:tblPr>
              <a:tblGrid>
                <a:gridCol w="2952328"/>
                <a:gridCol w="1800200"/>
                <a:gridCol w="1800200"/>
                <a:gridCol w="1676872"/>
              </a:tblGrid>
              <a:tr h="370840">
                <a:tc>
                  <a:txBody>
                    <a:bodyPr/>
                    <a:lstStyle/>
                    <a:p>
                      <a:endParaRPr lang="lv-LV" dirty="0"/>
                    </a:p>
                  </a:txBody>
                  <a:tcPr/>
                </a:tc>
                <a:tc>
                  <a:txBody>
                    <a:bodyPr/>
                    <a:lstStyle/>
                    <a:p>
                      <a:pPr algn="ctr"/>
                      <a:r>
                        <a:rPr lang="lv-LV" dirty="0" smtClean="0"/>
                        <a:t>Latvijā kopā (bez Rīgas)</a:t>
                      </a:r>
                      <a:endParaRPr lang="lv-LV" dirty="0"/>
                    </a:p>
                  </a:txBody>
                  <a:tcPr/>
                </a:tc>
                <a:tc>
                  <a:txBody>
                    <a:bodyPr/>
                    <a:lstStyle/>
                    <a:p>
                      <a:pPr algn="ctr"/>
                      <a:r>
                        <a:rPr lang="lv-LV" dirty="0" smtClean="0"/>
                        <a:t>Pilsētās </a:t>
                      </a:r>
                    </a:p>
                    <a:p>
                      <a:pPr algn="ctr"/>
                      <a:r>
                        <a:rPr lang="lv-LV" dirty="0" smtClean="0"/>
                        <a:t>(bez Rīgas)</a:t>
                      </a:r>
                      <a:endParaRPr lang="lv-LV" dirty="0"/>
                    </a:p>
                  </a:txBody>
                  <a:tcPr/>
                </a:tc>
                <a:tc>
                  <a:txBody>
                    <a:bodyPr/>
                    <a:lstStyle/>
                    <a:p>
                      <a:pPr algn="ctr"/>
                      <a:r>
                        <a:rPr lang="lv-LV" dirty="0" smtClean="0"/>
                        <a:t>Novados</a:t>
                      </a:r>
                      <a:endParaRPr lang="lv-LV"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smtClean="0"/>
                        <a:t>Kopā šobrīd esoši PIPP</a:t>
                      </a:r>
                    </a:p>
                  </a:txBody>
                  <a:tcPr/>
                </a:tc>
                <a:tc>
                  <a:txBody>
                    <a:bodyPr/>
                    <a:lstStyle/>
                    <a:p>
                      <a:pPr algn="ctr"/>
                      <a:r>
                        <a:rPr lang="lv-LV" sz="1800" dirty="0" smtClean="0"/>
                        <a:t>831</a:t>
                      </a:r>
                      <a:endParaRPr lang="lv-LV" sz="1800" dirty="0"/>
                    </a:p>
                  </a:txBody>
                  <a:tcPr anchor="ctr"/>
                </a:tc>
                <a:tc>
                  <a:txBody>
                    <a:bodyPr/>
                    <a:lstStyle/>
                    <a:p>
                      <a:pPr algn="ctr"/>
                      <a:r>
                        <a:rPr lang="lv-LV" sz="1800" dirty="0" smtClean="0"/>
                        <a:t>82</a:t>
                      </a:r>
                      <a:endParaRPr lang="lv-LV" sz="1800" dirty="0"/>
                    </a:p>
                  </a:txBody>
                  <a:tcPr anchor="ctr"/>
                </a:tc>
                <a:tc>
                  <a:txBody>
                    <a:bodyPr/>
                    <a:lstStyle/>
                    <a:p>
                      <a:pPr algn="ctr"/>
                      <a:r>
                        <a:rPr lang="lv-LV" sz="1800" dirty="0" smtClean="0"/>
                        <a:t>749</a:t>
                      </a:r>
                      <a:endParaRPr lang="lv-LV" sz="1800" dirty="0"/>
                    </a:p>
                  </a:txBody>
                  <a:tcPr anchor="ctr"/>
                </a:tc>
              </a:tr>
              <a:tr h="370840">
                <a:tc>
                  <a:txBody>
                    <a:bodyPr/>
                    <a:lstStyle/>
                    <a:p>
                      <a:r>
                        <a:rPr lang="lv-LV" dirty="0" smtClean="0"/>
                        <a:t>Strādā darbdienās līdz 20 stundām</a:t>
                      </a:r>
                      <a:endParaRPr lang="lv-LV" dirty="0"/>
                    </a:p>
                  </a:txBody>
                  <a:tcPr/>
                </a:tc>
                <a:tc>
                  <a:txBody>
                    <a:bodyPr/>
                    <a:lstStyle/>
                    <a:p>
                      <a:pPr algn="ctr"/>
                      <a:r>
                        <a:rPr lang="lv-LV" dirty="0" smtClean="0"/>
                        <a:t>57</a:t>
                      </a:r>
                      <a:endParaRPr lang="lv-LV" dirty="0"/>
                    </a:p>
                  </a:txBody>
                  <a:tcPr anchor="ctr"/>
                </a:tc>
                <a:tc>
                  <a:txBody>
                    <a:bodyPr/>
                    <a:lstStyle/>
                    <a:p>
                      <a:pPr algn="ctr"/>
                      <a:r>
                        <a:rPr lang="lv-LV" dirty="0" smtClean="0"/>
                        <a:t>2</a:t>
                      </a:r>
                      <a:endParaRPr lang="lv-LV" dirty="0"/>
                    </a:p>
                  </a:txBody>
                  <a:tcPr anchor="ctr"/>
                </a:tc>
                <a:tc>
                  <a:txBody>
                    <a:bodyPr/>
                    <a:lstStyle/>
                    <a:p>
                      <a:pPr algn="ctr"/>
                      <a:r>
                        <a:rPr lang="lv-LV" dirty="0" smtClean="0"/>
                        <a:t>55</a:t>
                      </a:r>
                      <a:endParaRPr lang="lv-LV" dirty="0"/>
                    </a:p>
                  </a:txBody>
                  <a:tcPr anchor="ctr"/>
                </a:tc>
              </a:tr>
              <a:tr h="370840">
                <a:tc>
                  <a:txBody>
                    <a:bodyPr/>
                    <a:lstStyle/>
                    <a:p>
                      <a:r>
                        <a:rPr lang="lv-LV" dirty="0" smtClean="0"/>
                        <a:t>Strādā darbdienās no 20 līdz 40 stundām</a:t>
                      </a:r>
                      <a:endParaRPr lang="lv-LV" dirty="0"/>
                    </a:p>
                  </a:txBody>
                  <a:tcPr/>
                </a:tc>
                <a:tc>
                  <a:txBody>
                    <a:bodyPr/>
                    <a:lstStyle/>
                    <a:p>
                      <a:pPr algn="ctr"/>
                      <a:r>
                        <a:rPr lang="lv-LV" dirty="0" smtClean="0"/>
                        <a:t>690</a:t>
                      </a:r>
                      <a:endParaRPr lang="lv-LV" dirty="0"/>
                    </a:p>
                  </a:txBody>
                  <a:tcPr anchor="ctr"/>
                </a:tc>
                <a:tc>
                  <a:txBody>
                    <a:bodyPr/>
                    <a:lstStyle/>
                    <a:p>
                      <a:pPr algn="ctr"/>
                      <a:r>
                        <a:rPr lang="lv-LV" dirty="0" smtClean="0"/>
                        <a:t>62</a:t>
                      </a:r>
                      <a:endParaRPr lang="lv-LV" dirty="0"/>
                    </a:p>
                  </a:txBody>
                  <a:tcPr anchor="ctr"/>
                </a:tc>
                <a:tc>
                  <a:txBody>
                    <a:bodyPr/>
                    <a:lstStyle/>
                    <a:p>
                      <a:pPr algn="ctr"/>
                      <a:r>
                        <a:rPr lang="lv-LV" dirty="0" smtClean="0"/>
                        <a:t>628</a:t>
                      </a:r>
                      <a:endParaRPr lang="lv-LV"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Strādā darbdienās vairāk</a:t>
                      </a:r>
                      <a:r>
                        <a:rPr lang="lv-LV" baseline="0" dirty="0" smtClean="0"/>
                        <a:t> par </a:t>
                      </a:r>
                      <a:r>
                        <a:rPr lang="lv-LV" dirty="0" smtClean="0"/>
                        <a:t>40 stundām</a:t>
                      </a:r>
                    </a:p>
                  </a:txBody>
                  <a:tcPr/>
                </a:tc>
                <a:tc>
                  <a:txBody>
                    <a:bodyPr/>
                    <a:lstStyle/>
                    <a:p>
                      <a:pPr algn="ctr"/>
                      <a:r>
                        <a:rPr lang="lv-LV" dirty="0" smtClean="0"/>
                        <a:t>84</a:t>
                      </a:r>
                      <a:endParaRPr lang="lv-LV" dirty="0"/>
                    </a:p>
                  </a:txBody>
                  <a:tcPr anchor="ctr"/>
                </a:tc>
                <a:tc>
                  <a:txBody>
                    <a:bodyPr/>
                    <a:lstStyle/>
                    <a:p>
                      <a:pPr algn="ctr"/>
                      <a:r>
                        <a:rPr lang="lv-LV" dirty="0" smtClean="0"/>
                        <a:t>18</a:t>
                      </a:r>
                      <a:endParaRPr lang="lv-LV" dirty="0"/>
                    </a:p>
                  </a:txBody>
                  <a:tcPr anchor="ctr"/>
                </a:tc>
                <a:tc>
                  <a:txBody>
                    <a:bodyPr/>
                    <a:lstStyle/>
                    <a:p>
                      <a:pPr algn="ctr"/>
                      <a:r>
                        <a:rPr lang="lv-LV" sz="1800" dirty="0" smtClean="0"/>
                        <a:t>66</a:t>
                      </a:r>
                      <a:endParaRPr lang="lv-LV" sz="18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smtClean="0"/>
                        <a:t>Strādā arī brīvdienās</a:t>
                      </a:r>
                    </a:p>
                  </a:txBody>
                  <a:tcPr/>
                </a:tc>
                <a:tc>
                  <a:txBody>
                    <a:bodyPr/>
                    <a:lstStyle/>
                    <a:p>
                      <a:pPr algn="ctr"/>
                      <a:r>
                        <a:rPr lang="lv-LV" sz="1800" dirty="0" smtClean="0"/>
                        <a:t>258</a:t>
                      </a:r>
                      <a:endParaRPr lang="lv-LV" sz="1800" dirty="0"/>
                    </a:p>
                  </a:txBody>
                  <a:tcPr anchor="ctr"/>
                </a:tc>
                <a:tc>
                  <a:txBody>
                    <a:bodyPr/>
                    <a:lstStyle/>
                    <a:p>
                      <a:pPr algn="ctr"/>
                      <a:r>
                        <a:rPr lang="lv-LV" sz="1800" dirty="0" smtClean="0"/>
                        <a:t>46</a:t>
                      </a:r>
                      <a:endParaRPr lang="lv-LV" sz="1800" dirty="0"/>
                    </a:p>
                  </a:txBody>
                  <a:tcPr anchor="ctr"/>
                </a:tc>
                <a:tc>
                  <a:txBody>
                    <a:bodyPr/>
                    <a:lstStyle/>
                    <a:p>
                      <a:pPr algn="ctr"/>
                      <a:r>
                        <a:rPr lang="lv-LV" dirty="0" smtClean="0"/>
                        <a:t>212</a:t>
                      </a:r>
                      <a:endParaRPr lang="lv-LV" dirty="0"/>
                    </a:p>
                  </a:txBody>
                  <a:tcPr anchor="ctr"/>
                </a:tc>
              </a:tr>
              <a:tr h="370840">
                <a:tc>
                  <a:txBody>
                    <a:bodyPr/>
                    <a:lstStyle/>
                    <a:p>
                      <a:r>
                        <a:rPr lang="lv-LV" dirty="0" smtClean="0"/>
                        <a:t>Tiek nodrošināts apmeklētāju</a:t>
                      </a:r>
                      <a:r>
                        <a:rPr lang="lv-LV" baseline="0" dirty="0" smtClean="0"/>
                        <a:t> konsultants</a:t>
                      </a:r>
                      <a:endParaRPr lang="lv-LV" dirty="0"/>
                    </a:p>
                  </a:txBody>
                  <a:tcPr/>
                </a:tc>
                <a:tc>
                  <a:txBody>
                    <a:bodyPr/>
                    <a:lstStyle/>
                    <a:p>
                      <a:pPr algn="ctr"/>
                      <a:r>
                        <a:rPr lang="lv-LV" dirty="0" smtClean="0"/>
                        <a:t>437</a:t>
                      </a:r>
                      <a:endParaRPr lang="lv-LV" dirty="0"/>
                    </a:p>
                  </a:txBody>
                  <a:tcPr anchor="ctr"/>
                </a:tc>
                <a:tc>
                  <a:txBody>
                    <a:bodyPr/>
                    <a:lstStyle/>
                    <a:p>
                      <a:pPr algn="ctr"/>
                      <a:r>
                        <a:rPr lang="lv-LV" dirty="0" smtClean="0"/>
                        <a:t>26</a:t>
                      </a:r>
                      <a:endParaRPr lang="lv-LV" dirty="0"/>
                    </a:p>
                  </a:txBody>
                  <a:tcPr anchor="ctr"/>
                </a:tc>
                <a:tc>
                  <a:txBody>
                    <a:bodyPr/>
                    <a:lstStyle/>
                    <a:p>
                      <a:pPr algn="ctr"/>
                      <a:r>
                        <a:rPr lang="lv-LV" dirty="0" smtClean="0"/>
                        <a:t>411</a:t>
                      </a:r>
                      <a:endParaRPr lang="lv-LV" dirty="0"/>
                    </a:p>
                  </a:txBody>
                  <a:tcPr anchor="ctr"/>
                </a:tc>
              </a:tr>
            </a:tbl>
          </a:graphicData>
        </a:graphic>
      </p:graphicFrame>
    </p:spTree>
    <p:extLst>
      <p:ext uri="{BB962C8B-B14F-4D97-AF65-F5344CB8AC3E}">
        <p14:creationId xmlns:p14="http://schemas.microsoft.com/office/powerpoint/2010/main" val="3570956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3960440" cy="1026368"/>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l"/>
            <a:r>
              <a:rPr lang="lv-LV" sz="2800" b="1" dirty="0">
                <a:effectLst>
                  <a:outerShdw blurRad="38100" dist="38100" dir="2700000" algn="tl">
                    <a:srgbClr val="000000">
                      <a:alpha val="43137"/>
                    </a:srgbClr>
                  </a:outerShdw>
                </a:effectLst>
                <a:latin typeface="Times New Roman" pitchFamily="18" charset="0"/>
                <a:cs typeface="Times New Roman" pitchFamily="18" charset="0"/>
              </a:rPr>
              <a:t>PIPP skaits Latvijā</a:t>
            </a:r>
          </a:p>
        </p:txBody>
      </p:sp>
      <p:sp>
        <p:nvSpPr>
          <p:cNvPr id="3" name="Title 1"/>
          <p:cNvSpPr txBox="1">
            <a:spLocks/>
          </p:cNvSpPr>
          <p:nvPr/>
        </p:nvSpPr>
        <p:spPr bwMode="auto">
          <a:xfrm>
            <a:off x="5076056" y="170384"/>
            <a:ext cx="3923928" cy="10263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lgn="r"/>
            <a:r>
              <a:rPr lang="lv-LV" sz="28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Esošā situācija</a:t>
            </a:r>
            <a:endParaRPr lang="lv-LV" sz="28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324544" y="692696"/>
            <a:ext cx="8495928" cy="5551853"/>
          </a:xfrm>
          <a:prstGeom prst="rect">
            <a:avLst/>
          </a:prstGeom>
          <a:noFill/>
          <a:ln w="9525">
            <a:noFill/>
            <a:miter lim="800000"/>
            <a:headEnd/>
            <a:tailEnd/>
          </a:ln>
          <a:effectLst/>
        </p:spPr>
      </p:pic>
    </p:spTree>
    <p:extLst>
      <p:ext uri="{BB962C8B-B14F-4D97-AF65-F5344CB8AC3E}">
        <p14:creationId xmlns:p14="http://schemas.microsoft.com/office/powerpoint/2010/main" val="1571182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3960440" cy="1026368"/>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l"/>
            <a:r>
              <a:rPr lang="lv-LV" sz="2800" b="1" dirty="0">
                <a:effectLst>
                  <a:outerShdw blurRad="38100" dist="38100" dir="2700000" algn="tl">
                    <a:srgbClr val="000000">
                      <a:alpha val="43137"/>
                    </a:srgbClr>
                  </a:outerShdw>
                </a:effectLst>
                <a:latin typeface="Times New Roman" pitchFamily="18" charset="0"/>
                <a:cs typeface="Times New Roman" pitchFamily="18" charset="0"/>
              </a:rPr>
              <a:t>PIPP skaits Latvijā</a:t>
            </a:r>
          </a:p>
        </p:txBody>
      </p:sp>
      <p:sp>
        <p:nvSpPr>
          <p:cNvPr id="3" name="Title 1"/>
          <p:cNvSpPr txBox="1">
            <a:spLocks/>
          </p:cNvSpPr>
          <p:nvPr/>
        </p:nvSpPr>
        <p:spPr bwMode="auto">
          <a:xfrm>
            <a:off x="5076056" y="170384"/>
            <a:ext cx="3923928" cy="10263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lgn="r"/>
            <a:r>
              <a:rPr lang="lv-LV" sz="28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Esošā situācija</a:t>
            </a:r>
            <a:endParaRPr lang="lv-LV" sz="28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345375" y="692696"/>
            <a:ext cx="8475097" cy="5538240"/>
          </a:xfrm>
          <a:prstGeom prst="rect">
            <a:avLst/>
          </a:prstGeom>
          <a:noFill/>
          <a:ln w="9525">
            <a:noFill/>
            <a:miter lim="800000"/>
            <a:headEnd/>
            <a:tailEnd/>
          </a:ln>
          <a:effectLst/>
        </p:spPr>
      </p:pic>
    </p:spTree>
    <p:extLst>
      <p:ext uri="{BB962C8B-B14F-4D97-AF65-F5344CB8AC3E}">
        <p14:creationId xmlns:p14="http://schemas.microsoft.com/office/powerpoint/2010/main" val="447645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3960440" cy="1026368"/>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l"/>
            <a:r>
              <a:rPr lang="lv-LV" sz="2800" b="1" dirty="0">
                <a:effectLst>
                  <a:outerShdw blurRad="38100" dist="38100" dir="2700000" algn="tl">
                    <a:srgbClr val="000000">
                      <a:alpha val="43137"/>
                    </a:srgbClr>
                  </a:outerShdw>
                </a:effectLst>
                <a:latin typeface="Times New Roman" pitchFamily="18" charset="0"/>
                <a:cs typeface="Times New Roman" pitchFamily="18" charset="0"/>
              </a:rPr>
              <a:t>PIPP skaits Latvijā</a:t>
            </a:r>
          </a:p>
        </p:txBody>
      </p:sp>
      <p:sp>
        <p:nvSpPr>
          <p:cNvPr id="3" name="Title 1"/>
          <p:cNvSpPr txBox="1">
            <a:spLocks/>
          </p:cNvSpPr>
          <p:nvPr/>
        </p:nvSpPr>
        <p:spPr bwMode="auto">
          <a:xfrm>
            <a:off x="5076056" y="170384"/>
            <a:ext cx="3923928" cy="10263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lgn="r"/>
            <a:r>
              <a:rPr lang="lv-LV" sz="28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Esošā situācija</a:t>
            </a:r>
            <a:endParaRPr lang="lv-LV" sz="28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srcRect/>
          <a:stretch>
            <a:fillRect/>
          </a:stretch>
        </p:blipFill>
        <p:spPr bwMode="auto">
          <a:xfrm>
            <a:off x="288032" y="692696"/>
            <a:ext cx="8532440" cy="5574644"/>
          </a:xfrm>
          <a:prstGeom prst="rect">
            <a:avLst/>
          </a:prstGeom>
          <a:noFill/>
          <a:ln w="9525">
            <a:noFill/>
            <a:miter lim="800000"/>
            <a:headEnd/>
            <a:tailEnd/>
          </a:ln>
          <a:effectLst/>
        </p:spPr>
      </p:pic>
    </p:spTree>
    <p:extLst>
      <p:ext uri="{BB962C8B-B14F-4D97-AF65-F5344CB8AC3E}">
        <p14:creationId xmlns:p14="http://schemas.microsoft.com/office/powerpoint/2010/main" val="3880665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P prezentācija">
  <a:themeElements>
    <a:clrScheme name="Office Theme 14">
      <a:dk1>
        <a:srgbClr val="026227"/>
      </a:dk1>
      <a:lt1>
        <a:srgbClr val="FFFFFF"/>
      </a:lt1>
      <a:dk2>
        <a:srgbClr val="02529B"/>
      </a:dk2>
      <a:lt2>
        <a:srgbClr val="808080"/>
      </a:lt2>
      <a:accent1>
        <a:srgbClr val="78BF30"/>
      </a:accent1>
      <a:accent2>
        <a:srgbClr val="EFA003"/>
      </a:accent2>
      <a:accent3>
        <a:srgbClr val="FFFFFF"/>
      </a:accent3>
      <a:accent4>
        <a:srgbClr val="015320"/>
      </a:accent4>
      <a:accent5>
        <a:srgbClr val="BEDCAD"/>
      </a:accent5>
      <a:accent6>
        <a:srgbClr val="D99102"/>
      </a:accent6>
      <a:hlink>
        <a:srgbClr val="990000"/>
      </a:hlink>
      <a:folHlink>
        <a:srgbClr val="FFD8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529B"/>
        </a:dk1>
        <a:lt1>
          <a:srgbClr val="FFFFFF"/>
        </a:lt1>
        <a:dk2>
          <a:srgbClr val="026227"/>
        </a:dk2>
        <a:lt2>
          <a:srgbClr val="808080"/>
        </a:lt2>
        <a:accent1>
          <a:srgbClr val="80C5CA"/>
        </a:accent1>
        <a:accent2>
          <a:srgbClr val="00529B"/>
        </a:accent2>
        <a:accent3>
          <a:srgbClr val="FFFFFF"/>
        </a:accent3>
        <a:accent4>
          <a:srgbClr val="004584"/>
        </a:accent4>
        <a:accent5>
          <a:srgbClr val="C0DFE1"/>
        </a:accent5>
        <a:accent6>
          <a:srgbClr val="00498C"/>
        </a:accent6>
        <a:hlink>
          <a:srgbClr val="990000"/>
        </a:hlink>
        <a:folHlink>
          <a:srgbClr val="669900"/>
        </a:folHlink>
      </a:clrScheme>
      <a:clrMap bg1="lt1" tx1="dk1" bg2="lt2" tx2="dk2" accent1="accent1" accent2="accent2" accent3="accent3" accent4="accent4" accent5="accent5" accent6="accent6" hlink="hlink" folHlink="folHlink"/>
    </a:extraClrScheme>
    <a:extraClrScheme>
      <a:clrScheme name="Office Theme 14">
        <a:dk1>
          <a:srgbClr val="026227"/>
        </a:dk1>
        <a:lt1>
          <a:srgbClr val="FFFFFF"/>
        </a:lt1>
        <a:dk2>
          <a:srgbClr val="02529B"/>
        </a:dk2>
        <a:lt2>
          <a:srgbClr val="808080"/>
        </a:lt2>
        <a:accent1>
          <a:srgbClr val="78BF30"/>
        </a:accent1>
        <a:accent2>
          <a:srgbClr val="EFA003"/>
        </a:accent2>
        <a:accent3>
          <a:srgbClr val="FFFFFF"/>
        </a:accent3>
        <a:accent4>
          <a:srgbClr val="015320"/>
        </a:accent4>
        <a:accent5>
          <a:srgbClr val="BEDCAD"/>
        </a:accent5>
        <a:accent6>
          <a:srgbClr val="D99102"/>
        </a:accent6>
        <a:hlink>
          <a:srgbClr val="990000"/>
        </a:hlink>
        <a:folHlink>
          <a:srgbClr val="FFD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1291</TotalTime>
  <Words>845</Words>
  <Application>Microsoft Office PowerPoint</Application>
  <PresentationFormat>On-screen Show (4:3)</PresentationFormat>
  <Paragraphs>326</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TP prezentācija</vt:lpstr>
      <vt:lpstr> </vt:lpstr>
      <vt:lpstr>Vispārējā informācija</vt:lpstr>
      <vt:lpstr>PIPP skaits Latvijā</vt:lpstr>
      <vt:lpstr>Datorparks</vt:lpstr>
      <vt:lpstr>Papildaprīkojums</vt:lpstr>
      <vt:lpstr>PIPP darba laiki (stundas nedēļā)</vt:lpstr>
      <vt:lpstr>PIPP skaits Latvijā</vt:lpstr>
      <vt:lpstr>PIPP skaits Latvijā</vt:lpstr>
      <vt:lpstr>PIPP skaits Latvijā</vt:lpstr>
      <vt:lpstr>PIPP skaits Latvijā</vt:lpstr>
      <vt:lpstr>PIPP skaits Latvijā</vt:lpstr>
      <vt:lpstr>PIPP skaits Latvijā</vt:lpstr>
      <vt:lpstr>PowerPoint Presentation</vt:lpstr>
      <vt:lpstr>PowerPoint Presentation</vt:lpstr>
      <vt:lpstr>Sinerģija</vt:lpstr>
      <vt:lpstr>Finansējums</vt:lpstr>
      <vt:lpstr>Attiecināmās izmaksas un  prasības PIPP uzturētājiem</vt:lpstr>
      <vt:lpstr>Galvenie PIPP nosacījumi?</vt:lpstr>
      <vt:lpstr>PIPP standarts?</vt:lpstr>
      <vt:lpstr>Citi apstākļi</vt:lpstr>
      <vt:lpstr>Paldies par uzmanību!</vt:lpstr>
    </vt:vector>
  </TitlesOfParts>
  <Company>VIDM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Informācija par plānotajiem grozījumiem vienošanā Nr. VSID/TP/CFLA/08/21/003  “Atbalsts Reģionālās attīstības un pašvaldību lietu ministrijai apakšaktivitātes 3.2.2.1.1. „Informācijas sistēmu un elektronisko pakalpojumu attīstība”, aktivitātes 3.2.2.2. „Publisko interneta pieejas punktu attīstība” un horizontālās prioritātes „Informācijas sabiedrība” administrēšanā”</dc:title>
  <dc:creator>RitvarsTimermanis</dc:creator>
  <cp:lastModifiedBy>EPD EPAIN</cp:lastModifiedBy>
  <cp:revision>194</cp:revision>
  <dcterms:created xsi:type="dcterms:W3CDTF">2011-03-28T15:08:20Z</dcterms:created>
  <dcterms:modified xsi:type="dcterms:W3CDTF">2012-09-26T06:10:38Z</dcterms:modified>
</cp:coreProperties>
</file>